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6" r:id="rId4"/>
    <p:sldId id="267" r:id="rId5"/>
    <p:sldId id="268" r:id="rId6"/>
    <p:sldId id="269" r:id="rId7"/>
    <p:sldId id="265" r:id="rId8"/>
    <p:sldId id="264" r:id="rId9"/>
    <p:sldId id="270" r:id="rId10"/>
    <p:sldId id="257" r:id="rId11"/>
    <p:sldId id="258" r:id="rId12"/>
    <p:sldId id="261" r:id="rId13"/>
    <p:sldId id="259" r:id="rId14"/>
    <p:sldId id="260" r:id="rId15"/>
    <p:sldId id="262" r:id="rId16"/>
    <p:sldId id="271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FD56C9-6EE6-194D-AF0D-DA8C1904C112}" v="58" dt="2024-11-22T18:12:14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3"/>
    <p:restoredTop sz="94752"/>
  </p:normalViewPr>
  <p:slideViewPr>
    <p:cSldViewPr snapToGrid="0">
      <p:cViewPr varScale="1">
        <p:scale>
          <a:sx n="106" d="100"/>
          <a:sy n="106" d="100"/>
        </p:scale>
        <p:origin x="18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27E2-3C3E-CCB0-6284-10CE1719F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2EB49-1D9F-0B37-8029-E28EE0F8D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8196A-1A5C-AE41-A264-0BC6D047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F8DA2-9259-84AA-753B-ABAF7D54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5AB63-914F-362D-C2EF-0395E327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0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04E5-026D-0E79-F4C7-6C1D70A4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EAD9D-FF76-19CD-4099-8A6E8684D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299BB-C49C-3D2F-0C10-66AABEC4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25D3B-9049-A286-0345-5A1A55D2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DFCA1-D588-DDA1-C64D-EE857D0D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03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6BAE68-8D99-5ECB-F4D8-4CB54FA9B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61B6A-FF41-CA23-6488-CB95BBB06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51C88-B066-1CD1-F8DA-317BC1BC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BCABB-1977-5645-3650-92EB7F42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A1A1D-6E1E-C41E-FF68-B504D88F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2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B6619-03CC-3CBD-0455-B8161D6D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3C055-8483-7C04-AF64-036D97686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56E80-72BC-88D0-DECF-B2B0E172B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E2C5E-8CA1-E588-0A84-0002C7E05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AF5EE-2A29-28E3-7425-D1AF7FF6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3592-1641-45B1-B845-BC73C98FB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11C7D-F95B-539A-0067-220A1A6A9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98209-E5E8-479B-C955-1490FE7B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90040-98A9-74C4-5D21-B566FF631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5EA5-E762-4F05-C46C-B75A564C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ABC7-EE74-EFF9-0AF1-26FF492D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8F8E9-4C29-6CDD-5EF5-83EAE94F8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06E83-9E1D-7A54-93D3-E087752AF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2E22A-0A16-0040-1A6F-2397B633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B0C7E-786A-A178-3691-D853A5EDA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13313-5317-E941-3949-ECA1500A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1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1B11-A0F2-4D2B-43EB-FBFD369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55C74-D7D0-572E-2CC7-0275447A9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7ED16-F3DB-4C77-7D92-35DEC2E04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97531-9559-3778-93A0-22F871B44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B3C60-9266-A6DF-9716-3D4C0A658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AA6B1-F132-6C41-30C4-6F76EFE7F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0A53D7-6016-103E-42CF-9E62346F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239A0-7BDA-8A90-C526-50CB6BC1B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36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E132-5CE5-E1F2-4BF8-AC25A6CDF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B6A68-AD31-17AB-F43E-31CC338C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43DED-4C2B-B1A0-9DF0-BD667906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C5AE9-BBFD-A9FA-5C6E-680DD6005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2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4F6E7-291C-925E-1AC5-EF11E765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AB6E0-4F0B-2890-CD3B-52F32548C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E6DCB-CD58-9938-8F84-CEED122B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9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90B7-3BA6-273D-026C-E3D9A670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87519-6940-1AB1-F619-70851F5D8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EDE54-DC05-C842-8616-59A5DB575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F8943-A2F6-3E16-5A37-F8CC54CD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EA0C3-F4ED-523E-C084-62BE6260D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942FE-1E61-7C8B-10BF-2229BD85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6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E867-9043-1F1B-374A-426D5FA40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28207A-1E2C-E355-59CD-55779DE8F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8C4F0-921B-A3EE-93A5-4BA61A5F1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C30B5-5871-3B6C-B7F3-74810BB4F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FB108-8095-F133-AE5B-0ABAF09E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5B6B9-0B60-B381-631D-B7593EE6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B68C18-3AEB-A9CF-DB72-3E532C54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66A5D-7D77-954B-BFCB-374B48644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6BF00-EAF1-3C55-F356-2D8C33A2B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93A05B-B0A3-2643-A858-6E73717D65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BE65C-7FF0-A596-D870-E9074BEED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AAF97-C105-5478-41EF-ED35B164A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BFBFC9-D5B0-584F-8BAF-824C9936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2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x.com/maximelabonne/status/183817007702105300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AB0-7DBD-111D-06D3-8BAC673D4A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 Agents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D6D2A-CE97-F8A2-BB92-2E2D80E461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Nathan Crock</a:t>
            </a:r>
          </a:p>
        </p:txBody>
      </p:sp>
    </p:spTree>
    <p:extLst>
      <p:ext uri="{BB962C8B-B14F-4D97-AF65-F5344CB8AC3E}">
        <p14:creationId xmlns:p14="http://schemas.microsoft.com/office/powerpoint/2010/main" val="412027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4B983-04AF-7EE6-F545-8AE1F717F0CD}"/>
              </a:ext>
            </a:extLst>
          </p:cNvPr>
          <p:cNvSpPr txBox="1"/>
          <p:nvPr/>
        </p:nvSpPr>
        <p:spPr>
          <a:xfrm>
            <a:off x="205408" y="292069"/>
            <a:ext cx="3210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Query an LLM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E0220D-7578-6BE8-3098-70498289D2C1}"/>
              </a:ext>
            </a:extLst>
          </p:cNvPr>
          <p:cNvSpPr/>
          <p:nvPr/>
        </p:nvSpPr>
        <p:spPr>
          <a:xfrm>
            <a:off x="4671391" y="1235171"/>
            <a:ext cx="2849218" cy="12982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3795C-62C1-09D7-3A7C-EF3A392557E8}"/>
              </a:ext>
            </a:extLst>
          </p:cNvPr>
          <p:cNvSpPr txBox="1"/>
          <p:nvPr/>
        </p:nvSpPr>
        <p:spPr>
          <a:xfrm>
            <a:off x="4910707" y="646012"/>
            <a:ext cx="2370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User Interface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24C879-DDFC-F24F-3A8D-11FF24498EAF}"/>
              </a:ext>
            </a:extLst>
          </p:cNvPr>
          <p:cNvSpPr/>
          <p:nvPr/>
        </p:nvSpPr>
        <p:spPr>
          <a:xfrm>
            <a:off x="4822822" y="1418276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User Query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99305B-0263-F6BB-59CA-89CBD1E44A3A}"/>
              </a:ext>
            </a:extLst>
          </p:cNvPr>
          <p:cNvSpPr/>
          <p:nvPr/>
        </p:nvSpPr>
        <p:spPr>
          <a:xfrm>
            <a:off x="5599691" y="1983271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AI Response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7014B7-1271-EA1E-6958-C2D2AF22522B}"/>
              </a:ext>
            </a:extLst>
          </p:cNvPr>
          <p:cNvSpPr/>
          <p:nvPr/>
        </p:nvSpPr>
        <p:spPr>
          <a:xfrm>
            <a:off x="3522625" y="3479180"/>
            <a:ext cx="5337718" cy="119110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E20691-CF32-F6B5-A929-2C182B12AB24}"/>
              </a:ext>
            </a:extLst>
          </p:cNvPr>
          <p:cNvSpPr txBox="1"/>
          <p:nvPr/>
        </p:nvSpPr>
        <p:spPr>
          <a:xfrm>
            <a:off x="4983643" y="2745972"/>
            <a:ext cx="2224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Backend App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EF936C5-0C6B-E911-0F26-3FC48BE2DFB6}"/>
              </a:ext>
            </a:extLst>
          </p:cNvPr>
          <p:cNvGrpSpPr/>
          <p:nvPr/>
        </p:nvGrpSpPr>
        <p:grpSpPr>
          <a:xfrm>
            <a:off x="3625753" y="4133936"/>
            <a:ext cx="3753353" cy="2506117"/>
            <a:chOff x="3625753" y="4133936"/>
            <a:chExt cx="3753353" cy="250611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BC9A7-2628-9FAA-FEC9-71A53D0A8DA2}"/>
                </a:ext>
              </a:extLst>
            </p:cNvPr>
            <p:cNvSpPr txBox="1"/>
            <p:nvPr/>
          </p:nvSpPr>
          <p:spPr>
            <a:xfrm>
              <a:off x="3625753" y="4133936"/>
              <a:ext cx="3753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AI Response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</a:rPr>
                <a:t>= LLM(</a:t>
              </a:r>
              <a:r>
                <a:rPr lang="en-US" sz="1400" dirty="0">
                  <a:solidFill>
                    <a:schemeClr val="accent2"/>
                  </a:solidFill>
                </a:rPr>
                <a:t>messages</a:t>
              </a:r>
              <a:r>
                <a:rPr lang="en-US" sz="14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E29FCB-558B-B00E-6541-D5060D130A70}"/>
                </a:ext>
              </a:extLst>
            </p:cNvPr>
            <p:cNvSpPr txBox="1"/>
            <p:nvPr/>
          </p:nvSpPr>
          <p:spPr>
            <a:xfrm>
              <a:off x="4469720" y="5439724"/>
              <a:ext cx="11299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0" dirty="0">
                  <a:solidFill>
                    <a:srgbClr val="262730"/>
                  </a:solidFill>
                  <a:effectLst/>
                  <a:latin typeface="Source Sans Pro" panose="020B0503030403020204" pitchFamily="34" charset="0"/>
                </a:rPr>
                <a:t>🤖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E7422E9-0AA3-2355-6DBA-14D61FDF8F70}"/>
                </a:ext>
              </a:extLst>
            </p:cNvPr>
            <p:cNvCxnSpPr>
              <a:cxnSpLocks/>
            </p:cNvCxnSpPr>
            <p:nvPr/>
          </p:nvCxnSpPr>
          <p:spPr>
            <a:xfrm>
              <a:off x="5340099" y="4476320"/>
              <a:ext cx="0" cy="983228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13B6E13-F8D7-E841-C669-D5460E5D6B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1342" y="4476320"/>
              <a:ext cx="0" cy="929367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3FE2CDA-82D2-93F9-9A6B-9F825B8DD662}"/>
              </a:ext>
            </a:extLst>
          </p:cNvPr>
          <p:cNvGrpSpPr/>
          <p:nvPr/>
        </p:nvGrpSpPr>
        <p:grpSpPr>
          <a:xfrm>
            <a:off x="3625753" y="1585545"/>
            <a:ext cx="4740853" cy="2489189"/>
            <a:chOff x="3625753" y="1585545"/>
            <a:chExt cx="4740853" cy="248918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00BDD5-1144-F446-085D-F56213F6652F}"/>
                </a:ext>
              </a:extLst>
            </p:cNvPr>
            <p:cNvSpPr txBox="1"/>
            <p:nvPr/>
          </p:nvSpPr>
          <p:spPr>
            <a:xfrm>
              <a:off x="4613253" y="3533282"/>
              <a:ext cx="37533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System Message: “You are a helpful assistant”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User Message: {                                }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782A71-6E62-7509-5247-75BF33C3A5CC}"/>
                </a:ext>
              </a:extLst>
            </p:cNvPr>
            <p:cNvSpPr txBox="1"/>
            <p:nvPr/>
          </p:nvSpPr>
          <p:spPr>
            <a:xfrm>
              <a:off x="3625753" y="3641004"/>
              <a:ext cx="1098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messages</a:t>
              </a:r>
              <a:r>
                <a:rPr lang="en-US" sz="1400" dirty="0">
                  <a:solidFill>
                    <a:schemeClr val="bg1"/>
                  </a:solidFill>
                </a:rPr>
                <a:t> =</a:t>
              </a:r>
            </a:p>
          </p:txBody>
        </p: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5497E052-C831-7F38-44BB-7492FB8A29F1}"/>
                </a:ext>
              </a:extLst>
            </p:cNvPr>
            <p:cNvCxnSpPr>
              <a:cxnSpLocks/>
              <a:stCxn id="5" idx="3"/>
              <a:endCxn id="48" idx="3"/>
            </p:cNvCxnSpPr>
            <p:nvPr/>
          </p:nvCxnSpPr>
          <p:spPr>
            <a:xfrm>
              <a:off x="6603301" y="1585545"/>
              <a:ext cx="626715" cy="2304523"/>
            </a:xfrm>
            <a:prstGeom prst="bentConnector3">
              <a:avLst>
                <a:gd name="adj1" fmla="val 453658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46B13A4-E94F-4BC4-6E8C-ABA3C0AC925E}"/>
                </a:ext>
              </a:extLst>
            </p:cNvPr>
            <p:cNvSpPr txBox="1"/>
            <p:nvPr/>
          </p:nvSpPr>
          <p:spPr>
            <a:xfrm>
              <a:off x="5874155" y="3705402"/>
              <a:ext cx="13558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User Query</a:t>
              </a:r>
              <a:endParaRPr lang="en-US" dirty="0"/>
            </a:p>
          </p:txBody>
        </p:sp>
      </p:grp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A734E888-0F3C-0889-7C31-74D4A3245671}"/>
              </a:ext>
            </a:extLst>
          </p:cNvPr>
          <p:cNvCxnSpPr>
            <a:cxnSpLocks/>
            <a:stCxn id="11" idx="1"/>
            <a:endCxn id="6" idx="1"/>
          </p:cNvCxnSpPr>
          <p:nvPr/>
        </p:nvCxnSpPr>
        <p:spPr>
          <a:xfrm rot="10800000" flipH="1">
            <a:off x="3625753" y="2150540"/>
            <a:ext cx="1973938" cy="2168062"/>
          </a:xfrm>
          <a:prstGeom prst="bentConnector3">
            <a:avLst>
              <a:gd name="adj1" fmla="val -11581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1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7A712-B596-FFF9-948D-9C3918587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78D64C-B721-C452-9224-671EF851DDE5}"/>
              </a:ext>
            </a:extLst>
          </p:cNvPr>
          <p:cNvSpPr txBox="1"/>
          <p:nvPr/>
        </p:nvSpPr>
        <p:spPr>
          <a:xfrm>
            <a:off x="205408" y="292069"/>
            <a:ext cx="32108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Query an LLM</a:t>
            </a:r>
          </a:p>
          <a:p>
            <a:r>
              <a:rPr lang="en-US" sz="4000" dirty="0"/>
              <a:t>with RAG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3EC7A-EF88-523B-172C-F3BA958EE0CB}"/>
              </a:ext>
            </a:extLst>
          </p:cNvPr>
          <p:cNvSpPr/>
          <p:nvPr/>
        </p:nvSpPr>
        <p:spPr>
          <a:xfrm>
            <a:off x="4671391" y="1235171"/>
            <a:ext cx="2849218" cy="12982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28540-B624-83B1-DAB0-68C18F07B529}"/>
              </a:ext>
            </a:extLst>
          </p:cNvPr>
          <p:cNvSpPr txBox="1"/>
          <p:nvPr/>
        </p:nvSpPr>
        <p:spPr>
          <a:xfrm>
            <a:off x="4910707" y="646012"/>
            <a:ext cx="2370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User Interface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812C639-8ED4-6284-7AFA-A85C9EEF7364}"/>
              </a:ext>
            </a:extLst>
          </p:cNvPr>
          <p:cNvSpPr/>
          <p:nvPr/>
        </p:nvSpPr>
        <p:spPr>
          <a:xfrm>
            <a:off x="4822822" y="1418276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User Query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17F7E8D-E857-90D9-D3E4-B01B7BEC2CA0}"/>
              </a:ext>
            </a:extLst>
          </p:cNvPr>
          <p:cNvSpPr/>
          <p:nvPr/>
        </p:nvSpPr>
        <p:spPr>
          <a:xfrm>
            <a:off x="5599691" y="1983271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AI Response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104779-C8D3-3A26-824D-9E536FCE148D}"/>
              </a:ext>
            </a:extLst>
          </p:cNvPr>
          <p:cNvSpPr/>
          <p:nvPr/>
        </p:nvSpPr>
        <p:spPr>
          <a:xfrm>
            <a:off x="3522625" y="3479180"/>
            <a:ext cx="5337718" cy="28421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95CE7-1B4C-CF41-3601-AE5ACCF098D2}"/>
              </a:ext>
            </a:extLst>
          </p:cNvPr>
          <p:cNvSpPr txBox="1"/>
          <p:nvPr/>
        </p:nvSpPr>
        <p:spPr>
          <a:xfrm>
            <a:off x="5295897" y="2870901"/>
            <a:ext cx="2224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Backend App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168D274-7A31-B979-6F4B-A9294FE43185}"/>
              </a:ext>
            </a:extLst>
          </p:cNvPr>
          <p:cNvGrpSpPr/>
          <p:nvPr/>
        </p:nvGrpSpPr>
        <p:grpSpPr>
          <a:xfrm>
            <a:off x="3573093" y="4076622"/>
            <a:ext cx="4793513" cy="738664"/>
            <a:chOff x="3573093" y="4076622"/>
            <a:chExt cx="4793513" cy="7386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A74B5B-150B-F917-8388-9F451A0866C4}"/>
                </a:ext>
              </a:extLst>
            </p:cNvPr>
            <p:cNvSpPr txBox="1"/>
            <p:nvPr/>
          </p:nvSpPr>
          <p:spPr>
            <a:xfrm>
              <a:off x="4613253" y="4076622"/>
              <a:ext cx="37533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System Message: “You are a helpful assistant”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User Message: “Answer this {</a:t>
              </a:r>
              <a:r>
                <a:rPr lang="en-US" sz="1400" dirty="0">
                  <a:solidFill>
                    <a:srgbClr val="FF0000"/>
                  </a:solidFill>
                </a:rPr>
                <a:t>User Query</a:t>
              </a:r>
              <a:r>
                <a:rPr lang="en-US" sz="1400" dirty="0">
                  <a:solidFill>
                    <a:schemeClr val="bg1"/>
                  </a:solidFill>
                </a:rPr>
                <a:t>} using this {</a:t>
              </a:r>
              <a:r>
                <a:rPr lang="en-US" sz="1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information</a:t>
              </a:r>
              <a:r>
                <a:rPr lang="en-US" sz="1400" dirty="0">
                  <a:solidFill>
                    <a:schemeClr val="bg1"/>
                  </a:solidFill>
                </a:rPr>
                <a:t>}”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A62C58-8D01-9DC6-86A7-70A99F50B47F}"/>
                </a:ext>
              </a:extLst>
            </p:cNvPr>
            <p:cNvSpPr txBox="1"/>
            <p:nvPr/>
          </p:nvSpPr>
          <p:spPr>
            <a:xfrm>
              <a:off x="3573093" y="4283084"/>
              <a:ext cx="1098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messages</a:t>
              </a:r>
              <a:r>
                <a:rPr lang="en-US" sz="1400" dirty="0">
                  <a:solidFill>
                    <a:schemeClr val="bg1"/>
                  </a:solidFill>
                </a:rPr>
                <a:t> =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FC9711-36F2-3ADE-1D05-5302026184C0}"/>
              </a:ext>
            </a:extLst>
          </p:cNvPr>
          <p:cNvGrpSpPr/>
          <p:nvPr/>
        </p:nvGrpSpPr>
        <p:grpSpPr>
          <a:xfrm>
            <a:off x="3625752" y="1585545"/>
            <a:ext cx="2977549" cy="2338827"/>
            <a:chOff x="3625752" y="1585545"/>
            <a:chExt cx="2977549" cy="233882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067F3-F0F5-1749-8305-049805D9E738}"/>
                </a:ext>
              </a:extLst>
            </p:cNvPr>
            <p:cNvSpPr txBox="1"/>
            <p:nvPr/>
          </p:nvSpPr>
          <p:spPr>
            <a:xfrm>
              <a:off x="3625752" y="3616595"/>
              <a:ext cx="12849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information</a:t>
              </a:r>
              <a:r>
                <a:rPr lang="en-US" sz="1400" dirty="0">
                  <a:solidFill>
                    <a:schemeClr val="bg1"/>
                  </a:solidFill>
                </a:rPr>
                <a:t> =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9BDF3F-CED1-DB63-4A2F-90A796A839F1}"/>
                </a:ext>
              </a:extLst>
            </p:cNvPr>
            <p:cNvSpPr txBox="1"/>
            <p:nvPr/>
          </p:nvSpPr>
          <p:spPr>
            <a:xfrm>
              <a:off x="4724052" y="3616595"/>
              <a:ext cx="1716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search(</a:t>
              </a:r>
              <a:r>
                <a:rPr lang="en-US" sz="1400" dirty="0">
                  <a:solidFill>
                    <a:srgbClr val="FF0000"/>
                  </a:solidFill>
                </a:rPr>
                <a:t>User Query</a:t>
              </a:r>
              <a:r>
                <a:rPr lang="en-US" sz="1400" dirty="0">
                  <a:solidFill>
                    <a:schemeClr val="bg1"/>
                  </a:solidFill>
                </a:rPr>
                <a:t>}</a:t>
              </a:r>
            </a:p>
          </p:txBody>
        </p: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EBC5B708-F78E-FDB4-C341-C595A76FC1B7}"/>
                </a:ext>
              </a:extLst>
            </p:cNvPr>
            <p:cNvCxnSpPr>
              <a:cxnSpLocks/>
              <a:stCxn id="5" idx="3"/>
              <a:endCxn id="13" idx="3"/>
            </p:cNvCxnSpPr>
            <p:nvPr/>
          </p:nvCxnSpPr>
          <p:spPr>
            <a:xfrm flipH="1">
              <a:off x="6440558" y="1585545"/>
              <a:ext cx="162743" cy="2184939"/>
            </a:xfrm>
            <a:prstGeom prst="bentConnector3">
              <a:avLst>
                <a:gd name="adj1" fmla="val -1777211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226827B-51CC-A95C-899C-C8CB4BA25060}"/>
              </a:ext>
            </a:extLst>
          </p:cNvPr>
          <p:cNvGrpSpPr/>
          <p:nvPr/>
        </p:nvGrpSpPr>
        <p:grpSpPr>
          <a:xfrm>
            <a:off x="1503556" y="2202095"/>
            <a:ext cx="3641075" cy="1622413"/>
            <a:chOff x="1503556" y="2202095"/>
            <a:chExt cx="3641075" cy="1622413"/>
          </a:xfrm>
        </p:grpSpPr>
        <p:pic>
          <p:nvPicPr>
            <p:cNvPr id="1028" name="Picture 4" descr="Data mining, data warehouse, database icon - Download on Iconfinder">
              <a:extLst>
                <a:ext uri="{FF2B5EF4-FFF2-40B4-BE49-F238E27FC236}">
                  <a16:creationId xmlns:a16="http://schemas.microsoft.com/office/drawing/2014/main" id="{20DE54DC-364C-A38C-C616-5B53879A8C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414" y="2694537"/>
              <a:ext cx="1129971" cy="1129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715CFA24-8D86-DFA1-8519-6A8344DC1B2B}"/>
                </a:ext>
              </a:extLst>
            </p:cNvPr>
            <p:cNvCxnSpPr>
              <a:cxnSpLocks/>
              <a:endCxn id="1028" idx="3"/>
            </p:cNvCxnSpPr>
            <p:nvPr/>
          </p:nvCxnSpPr>
          <p:spPr>
            <a:xfrm rot="10800000">
              <a:off x="2957385" y="3259523"/>
              <a:ext cx="2187246" cy="357072"/>
            </a:xfrm>
            <a:prstGeom prst="bentConnector3">
              <a:avLst>
                <a:gd name="adj1" fmla="val -894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B0DA471-69A7-3C91-A15F-9252BCEDF3EA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3067171" y="3770483"/>
              <a:ext cx="558581" cy="1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DBAC6F-5FD0-3628-6D6A-2535302ADDE2}"/>
                </a:ext>
              </a:extLst>
            </p:cNvPr>
            <p:cNvSpPr txBox="1"/>
            <p:nvPr/>
          </p:nvSpPr>
          <p:spPr>
            <a:xfrm>
              <a:off x="1503556" y="2202095"/>
              <a:ext cx="1839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Data Warehouse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C6781F-7CA7-D6BB-DB41-548EFFE3136C}"/>
              </a:ext>
            </a:extLst>
          </p:cNvPr>
          <p:cNvGrpSpPr/>
          <p:nvPr/>
        </p:nvGrpSpPr>
        <p:grpSpPr>
          <a:xfrm>
            <a:off x="1937200" y="4838347"/>
            <a:ext cx="5441905" cy="1745880"/>
            <a:chOff x="1937200" y="4838347"/>
            <a:chExt cx="5441905" cy="17458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0B21E6-3740-EA50-9521-1960E214EDF7}"/>
                </a:ext>
              </a:extLst>
            </p:cNvPr>
            <p:cNvSpPr txBox="1"/>
            <p:nvPr/>
          </p:nvSpPr>
          <p:spPr>
            <a:xfrm>
              <a:off x="3625752" y="4838347"/>
              <a:ext cx="3753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response</a:t>
              </a:r>
              <a:r>
                <a:rPr lang="en-US" sz="1400" dirty="0">
                  <a:solidFill>
                    <a:schemeClr val="bg1"/>
                  </a:solidFill>
                </a:rPr>
                <a:t> = LLM(</a:t>
              </a:r>
              <a:r>
                <a:rPr lang="en-US" sz="1400" dirty="0">
                  <a:solidFill>
                    <a:schemeClr val="accent2"/>
                  </a:solidFill>
                </a:rPr>
                <a:t>messages</a:t>
              </a:r>
              <a:r>
                <a:rPr lang="en-US" sz="14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348CA7-6572-1287-DE9B-A642391E0A91}"/>
                </a:ext>
              </a:extLst>
            </p:cNvPr>
            <p:cNvSpPr txBox="1"/>
            <p:nvPr/>
          </p:nvSpPr>
          <p:spPr>
            <a:xfrm>
              <a:off x="1937200" y="5383898"/>
              <a:ext cx="11299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0" dirty="0">
                  <a:solidFill>
                    <a:srgbClr val="262730"/>
                  </a:solidFill>
                  <a:effectLst/>
                  <a:latin typeface="Source Sans Pro" panose="020B0503030403020204" pitchFamily="34" charset="0"/>
                </a:rPr>
                <a:t>🤖</a:t>
              </a:r>
            </a:p>
          </p:txBody>
        </p:sp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353289E9-8E9C-9405-693B-8E96D021BA9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067172" y="5169184"/>
              <a:ext cx="1755651" cy="999357"/>
            </a:xfrm>
            <a:prstGeom prst="bentConnector3">
              <a:avLst>
                <a:gd name="adj1" fmla="val 936"/>
              </a:avLst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>
              <a:extLst>
                <a:ext uri="{FF2B5EF4-FFF2-40B4-BE49-F238E27FC236}">
                  <a16:creationId xmlns:a16="http://schemas.microsoft.com/office/drawing/2014/main" id="{1B32025B-E1CB-64CE-A6FE-221E182F68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2015" y="5231183"/>
              <a:ext cx="1065127" cy="586521"/>
            </a:xfrm>
            <a:prstGeom prst="bentConnector3">
              <a:avLst>
                <a:gd name="adj1" fmla="val 99768"/>
              </a:avLst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BEB4C066-9159-8C2A-CD77-5B7D3332002C}"/>
              </a:ext>
            </a:extLst>
          </p:cNvPr>
          <p:cNvCxnSpPr>
            <a:cxnSpLocks/>
            <a:stCxn id="11" idx="1"/>
            <a:endCxn id="6" idx="1"/>
          </p:cNvCxnSpPr>
          <p:nvPr/>
        </p:nvCxnSpPr>
        <p:spPr>
          <a:xfrm rot="10800000" flipH="1">
            <a:off x="3625751" y="2150540"/>
            <a:ext cx="1973939" cy="2841696"/>
          </a:xfrm>
          <a:prstGeom prst="bentConnector3">
            <a:avLst>
              <a:gd name="adj1" fmla="val -134439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43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1D13E-3F72-B2B2-CB90-2D992A3AA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16793-A916-53C6-7AB5-9F8A5478C2AF}"/>
              </a:ext>
            </a:extLst>
          </p:cNvPr>
          <p:cNvSpPr txBox="1"/>
          <p:nvPr/>
        </p:nvSpPr>
        <p:spPr>
          <a:xfrm>
            <a:off x="205408" y="292069"/>
            <a:ext cx="32108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Query an LLM</a:t>
            </a:r>
          </a:p>
          <a:p>
            <a:r>
              <a:rPr lang="en-US" sz="4000" dirty="0"/>
              <a:t>with </a:t>
            </a:r>
            <a:r>
              <a:rPr lang="en-US" sz="4000" b="1" dirty="0">
                <a:solidFill>
                  <a:srgbClr val="00B050"/>
                </a:solidFill>
              </a:rPr>
              <a:t>R</a:t>
            </a:r>
            <a:r>
              <a:rPr lang="en-US" sz="4000" dirty="0"/>
              <a:t>AG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AD8063-A689-7F74-8EB7-CA38494161A1}"/>
              </a:ext>
            </a:extLst>
          </p:cNvPr>
          <p:cNvSpPr/>
          <p:nvPr/>
        </p:nvSpPr>
        <p:spPr>
          <a:xfrm>
            <a:off x="4671391" y="1235171"/>
            <a:ext cx="2849218" cy="12982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2AD57-9D23-094F-EDBE-3D5CEBE92E76}"/>
              </a:ext>
            </a:extLst>
          </p:cNvPr>
          <p:cNvSpPr txBox="1"/>
          <p:nvPr/>
        </p:nvSpPr>
        <p:spPr>
          <a:xfrm>
            <a:off x="4910707" y="646012"/>
            <a:ext cx="2370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User Interface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33F8D-159E-5980-D0E6-31B44ED09EE8}"/>
              </a:ext>
            </a:extLst>
          </p:cNvPr>
          <p:cNvSpPr/>
          <p:nvPr/>
        </p:nvSpPr>
        <p:spPr>
          <a:xfrm>
            <a:off x="4822822" y="1418276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User Query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A7B3D3D-480F-B416-305A-E1B6E6EA2F13}"/>
              </a:ext>
            </a:extLst>
          </p:cNvPr>
          <p:cNvSpPr/>
          <p:nvPr/>
        </p:nvSpPr>
        <p:spPr>
          <a:xfrm>
            <a:off x="5599691" y="1983271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AI Response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A6A05A-862A-0E8C-A239-6621C3EA124B}"/>
              </a:ext>
            </a:extLst>
          </p:cNvPr>
          <p:cNvSpPr/>
          <p:nvPr/>
        </p:nvSpPr>
        <p:spPr>
          <a:xfrm>
            <a:off x="3522625" y="3479180"/>
            <a:ext cx="5337718" cy="28421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E26152-0A3C-D4C0-5DF5-01FD1167B442}"/>
              </a:ext>
            </a:extLst>
          </p:cNvPr>
          <p:cNvSpPr txBox="1"/>
          <p:nvPr/>
        </p:nvSpPr>
        <p:spPr>
          <a:xfrm>
            <a:off x="5295897" y="2870901"/>
            <a:ext cx="2224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Backend App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4A1DF-A923-57B6-C1D8-E604D91128F9}"/>
              </a:ext>
            </a:extLst>
          </p:cNvPr>
          <p:cNvSpPr txBox="1"/>
          <p:nvPr/>
        </p:nvSpPr>
        <p:spPr>
          <a:xfrm>
            <a:off x="4613253" y="4076622"/>
            <a:ext cx="3753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System Message: “You are a helpful assistant”</a:t>
            </a:r>
          </a:p>
          <a:p>
            <a:r>
              <a:rPr lang="en-US" sz="1400" dirty="0">
                <a:solidFill>
                  <a:schemeClr val="bg1"/>
                </a:solidFill>
              </a:rPr>
              <a:t>User Message: “Answer this {</a:t>
            </a:r>
            <a:r>
              <a:rPr lang="en-US" sz="1400" dirty="0">
                <a:solidFill>
                  <a:srgbClr val="FF0000"/>
                </a:solidFill>
              </a:rPr>
              <a:t>User Query</a:t>
            </a:r>
            <a:r>
              <a:rPr lang="en-US" sz="1400" dirty="0">
                <a:solidFill>
                  <a:schemeClr val="bg1"/>
                </a:solidFill>
              </a:rPr>
              <a:t>} using this {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information</a:t>
            </a:r>
            <a:r>
              <a:rPr lang="en-US" sz="1400" dirty="0">
                <a:solidFill>
                  <a:schemeClr val="bg1"/>
                </a:solidFill>
              </a:rPr>
              <a:t>}”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980EB-3958-E50C-71DA-6BB45B874978}"/>
              </a:ext>
            </a:extLst>
          </p:cNvPr>
          <p:cNvSpPr txBox="1"/>
          <p:nvPr/>
        </p:nvSpPr>
        <p:spPr>
          <a:xfrm>
            <a:off x="3625752" y="4838347"/>
            <a:ext cx="3753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response</a:t>
            </a:r>
            <a:r>
              <a:rPr lang="en-US" sz="1400" dirty="0">
                <a:solidFill>
                  <a:schemeClr val="bg1"/>
                </a:solidFill>
              </a:rPr>
              <a:t> = LLM(</a:t>
            </a:r>
            <a:r>
              <a:rPr lang="en-US" sz="1400" dirty="0">
                <a:solidFill>
                  <a:schemeClr val="accent2"/>
                </a:solidFill>
              </a:rPr>
              <a:t>messages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B803EF-498F-B446-217A-4E7DB6EF0DBC}"/>
              </a:ext>
            </a:extLst>
          </p:cNvPr>
          <p:cNvSpPr txBox="1"/>
          <p:nvPr/>
        </p:nvSpPr>
        <p:spPr>
          <a:xfrm>
            <a:off x="3573093" y="4283084"/>
            <a:ext cx="1098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messages</a:t>
            </a:r>
            <a:r>
              <a:rPr lang="en-US" sz="1400" dirty="0">
                <a:solidFill>
                  <a:schemeClr val="bg1"/>
                </a:solidFill>
              </a:rPr>
              <a:t>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EEB87F-BC25-1F81-73EB-AACC3C0A344E}"/>
              </a:ext>
            </a:extLst>
          </p:cNvPr>
          <p:cNvSpPr txBox="1"/>
          <p:nvPr/>
        </p:nvSpPr>
        <p:spPr>
          <a:xfrm>
            <a:off x="1937200" y="5383898"/>
            <a:ext cx="1129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0" dirty="0">
                <a:solidFill>
                  <a:srgbClr val="262730"/>
                </a:solidFill>
                <a:effectLst/>
                <a:latin typeface="Source Sans Pro" panose="020B0503030403020204" pitchFamily="34" charset="0"/>
              </a:rPr>
              <a:t>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88E8C-ABCF-D9DE-7D6B-A1930C5CE1DB}"/>
              </a:ext>
            </a:extLst>
          </p:cNvPr>
          <p:cNvSpPr txBox="1"/>
          <p:nvPr/>
        </p:nvSpPr>
        <p:spPr>
          <a:xfrm>
            <a:off x="3625752" y="3616595"/>
            <a:ext cx="1284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information</a:t>
            </a:r>
            <a:r>
              <a:rPr lang="en-US" sz="1400" dirty="0">
                <a:solidFill>
                  <a:schemeClr val="bg1"/>
                </a:solidFill>
              </a:rPr>
              <a:t>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1A9C0A-4277-0E80-15FE-4EBBB54C3BB7}"/>
              </a:ext>
            </a:extLst>
          </p:cNvPr>
          <p:cNvSpPr txBox="1"/>
          <p:nvPr/>
        </p:nvSpPr>
        <p:spPr>
          <a:xfrm>
            <a:off x="4724052" y="3616595"/>
            <a:ext cx="171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search(</a:t>
            </a:r>
            <a:r>
              <a:rPr lang="en-US" sz="1400" dirty="0">
                <a:solidFill>
                  <a:srgbClr val="FF0000"/>
                </a:solidFill>
              </a:rPr>
              <a:t>User Query</a:t>
            </a:r>
            <a:r>
              <a:rPr lang="en-US" sz="1400" dirty="0">
                <a:solidFill>
                  <a:schemeClr val="bg1"/>
                </a:solidFill>
              </a:rPr>
              <a:t>}</a:t>
            </a:r>
          </a:p>
        </p:txBody>
      </p:sp>
      <p:pic>
        <p:nvPicPr>
          <p:cNvPr id="1028" name="Picture 4" descr="Data mining, data warehouse, database icon - Download on Iconfinder">
            <a:extLst>
              <a:ext uri="{FF2B5EF4-FFF2-40B4-BE49-F238E27FC236}">
                <a16:creationId xmlns:a16="http://schemas.microsoft.com/office/drawing/2014/main" id="{32C95ED9-5E01-2479-D379-615668B4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414" y="2694537"/>
            <a:ext cx="1129971" cy="11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286C8B5B-561F-EFA5-8ED7-25BFEE980CD4}"/>
              </a:ext>
            </a:extLst>
          </p:cNvPr>
          <p:cNvCxnSpPr>
            <a:cxnSpLocks/>
            <a:stCxn id="5" idx="3"/>
            <a:endCxn id="13" idx="3"/>
          </p:cNvCxnSpPr>
          <p:nvPr/>
        </p:nvCxnSpPr>
        <p:spPr>
          <a:xfrm flipH="1">
            <a:off x="6440558" y="1585545"/>
            <a:ext cx="162743" cy="2184939"/>
          </a:xfrm>
          <a:prstGeom prst="bentConnector3">
            <a:avLst>
              <a:gd name="adj1" fmla="val -1777211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E775F51-71D7-FE2D-AEB5-DB5D31ABA710}"/>
              </a:ext>
            </a:extLst>
          </p:cNvPr>
          <p:cNvCxnSpPr>
            <a:cxnSpLocks/>
            <a:endCxn id="1028" idx="3"/>
          </p:cNvCxnSpPr>
          <p:nvPr/>
        </p:nvCxnSpPr>
        <p:spPr>
          <a:xfrm rot="10800000">
            <a:off x="2957385" y="3259523"/>
            <a:ext cx="2187246" cy="357072"/>
          </a:xfrm>
          <a:prstGeom prst="bentConnector3">
            <a:avLst>
              <a:gd name="adj1" fmla="val -894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6ACE45B-E1F5-C11F-3F70-E612C8DDA16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067171" y="3770483"/>
            <a:ext cx="558581" cy="1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52A552-C1C2-B5E6-C929-05087C50E1FB}"/>
              </a:ext>
            </a:extLst>
          </p:cNvPr>
          <p:cNvSpPr txBox="1"/>
          <p:nvPr/>
        </p:nvSpPr>
        <p:spPr>
          <a:xfrm>
            <a:off x="1503556" y="2202095"/>
            <a:ext cx="183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Warehouse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8FD6E6DA-AE18-E111-703F-5F0517EEAA0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67172" y="5169184"/>
            <a:ext cx="1755651" cy="999357"/>
          </a:xfrm>
          <a:prstGeom prst="bentConnector3">
            <a:avLst>
              <a:gd name="adj1" fmla="val 936"/>
            </a:avLst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72F2A21B-338B-EF01-8B89-E6E30748799A}"/>
              </a:ext>
            </a:extLst>
          </p:cNvPr>
          <p:cNvCxnSpPr>
            <a:cxnSpLocks/>
          </p:cNvCxnSpPr>
          <p:nvPr/>
        </p:nvCxnSpPr>
        <p:spPr>
          <a:xfrm flipV="1">
            <a:off x="3132015" y="5231183"/>
            <a:ext cx="1065127" cy="586521"/>
          </a:xfrm>
          <a:prstGeom prst="bentConnector3">
            <a:avLst>
              <a:gd name="adj1" fmla="val 99768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5BC287D1-B708-7344-2CFD-EDC2CF98CC3E}"/>
              </a:ext>
            </a:extLst>
          </p:cNvPr>
          <p:cNvCxnSpPr>
            <a:cxnSpLocks/>
            <a:stCxn id="11" idx="1"/>
            <a:endCxn id="6" idx="1"/>
          </p:cNvCxnSpPr>
          <p:nvPr/>
        </p:nvCxnSpPr>
        <p:spPr>
          <a:xfrm rot="10800000" flipH="1">
            <a:off x="3625751" y="2150540"/>
            <a:ext cx="1973939" cy="2841696"/>
          </a:xfrm>
          <a:prstGeom prst="bentConnector3">
            <a:avLst>
              <a:gd name="adj1" fmla="val -134439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7BDF1B7-1BED-F183-19AD-465B59FCBFFC}"/>
              </a:ext>
            </a:extLst>
          </p:cNvPr>
          <p:cNvSpPr/>
          <p:nvPr/>
        </p:nvSpPr>
        <p:spPr>
          <a:xfrm>
            <a:off x="1285461" y="1983271"/>
            <a:ext cx="4200939" cy="2093351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47467F-7266-B3FD-12F8-C3DD4F9824EF}"/>
              </a:ext>
            </a:extLst>
          </p:cNvPr>
          <p:cNvSpPr txBox="1"/>
          <p:nvPr/>
        </p:nvSpPr>
        <p:spPr>
          <a:xfrm>
            <a:off x="2550240" y="1487555"/>
            <a:ext cx="154568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Retrieval</a:t>
            </a:r>
          </a:p>
        </p:txBody>
      </p:sp>
    </p:spTree>
    <p:extLst>
      <p:ext uri="{BB962C8B-B14F-4D97-AF65-F5344CB8AC3E}">
        <p14:creationId xmlns:p14="http://schemas.microsoft.com/office/powerpoint/2010/main" val="128471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8E7A7-766F-382D-CCE4-01F8EFE27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312C63-1E97-21D7-0055-BA6DFA6ACF3C}"/>
              </a:ext>
            </a:extLst>
          </p:cNvPr>
          <p:cNvSpPr txBox="1"/>
          <p:nvPr/>
        </p:nvSpPr>
        <p:spPr>
          <a:xfrm>
            <a:off x="205408" y="292069"/>
            <a:ext cx="32108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Query an LLM</a:t>
            </a:r>
          </a:p>
          <a:p>
            <a:r>
              <a:rPr lang="en-US" sz="4000" dirty="0"/>
              <a:t>with R</a:t>
            </a:r>
            <a:r>
              <a:rPr lang="en-US" sz="4000" b="1" dirty="0">
                <a:solidFill>
                  <a:srgbClr val="00B050"/>
                </a:solidFill>
              </a:rPr>
              <a:t>A</a:t>
            </a:r>
            <a:r>
              <a:rPr lang="en-US" sz="4000" dirty="0"/>
              <a:t>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B6F29B-98FB-2E52-F6BA-7281F0DB4F1E}"/>
              </a:ext>
            </a:extLst>
          </p:cNvPr>
          <p:cNvSpPr/>
          <p:nvPr/>
        </p:nvSpPr>
        <p:spPr>
          <a:xfrm>
            <a:off x="4671391" y="1235171"/>
            <a:ext cx="2849218" cy="12982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48752-36EE-D226-7E18-297A44EDDFAD}"/>
              </a:ext>
            </a:extLst>
          </p:cNvPr>
          <p:cNvSpPr txBox="1"/>
          <p:nvPr/>
        </p:nvSpPr>
        <p:spPr>
          <a:xfrm>
            <a:off x="4910707" y="646012"/>
            <a:ext cx="2370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User Interface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3E24BBF-9E5E-3EC6-CE31-D0D91D263ABA}"/>
              </a:ext>
            </a:extLst>
          </p:cNvPr>
          <p:cNvSpPr/>
          <p:nvPr/>
        </p:nvSpPr>
        <p:spPr>
          <a:xfrm>
            <a:off x="4822822" y="1418276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User Query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0514F5-7BB9-FC34-0302-DD87A9AC4BC7}"/>
              </a:ext>
            </a:extLst>
          </p:cNvPr>
          <p:cNvSpPr/>
          <p:nvPr/>
        </p:nvSpPr>
        <p:spPr>
          <a:xfrm>
            <a:off x="5599691" y="1983271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AI Response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E69F0C-B564-7CDC-861F-C085FD38495F}"/>
              </a:ext>
            </a:extLst>
          </p:cNvPr>
          <p:cNvSpPr/>
          <p:nvPr/>
        </p:nvSpPr>
        <p:spPr>
          <a:xfrm>
            <a:off x="3522625" y="3479180"/>
            <a:ext cx="5337718" cy="28421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FC590-621A-17C2-2C4B-35B890D2AAAF}"/>
              </a:ext>
            </a:extLst>
          </p:cNvPr>
          <p:cNvSpPr txBox="1"/>
          <p:nvPr/>
        </p:nvSpPr>
        <p:spPr>
          <a:xfrm>
            <a:off x="5295897" y="2870901"/>
            <a:ext cx="2224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Backend App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3AF100-21C2-F339-F14D-F8EEE733B26E}"/>
              </a:ext>
            </a:extLst>
          </p:cNvPr>
          <p:cNvSpPr txBox="1"/>
          <p:nvPr/>
        </p:nvSpPr>
        <p:spPr>
          <a:xfrm>
            <a:off x="4613253" y="4076622"/>
            <a:ext cx="3753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System Message: “You are a helpful assistant”</a:t>
            </a:r>
          </a:p>
          <a:p>
            <a:r>
              <a:rPr lang="en-US" sz="1400" dirty="0">
                <a:solidFill>
                  <a:schemeClr val="bg1"/>
                </a:solidFill>
              </a:rPr>
              <a:t>User Message: “Answer this {</a:t>
            </a:r>
            <a:r>
              <a:rPr lang="en-US" sz="1400" dirty="0">
                <a:solidFill>
                  <a:srgbClr val="FF0000"/>
                </a:solidFill>
              </a:rPr>
              <a:t>User Query</a:t>
            </a:r>
            <a:r>
              <a:rPr lang="en-US" sz="1400" dirty="0">
                <a:solidFill>
                  <a:schemeClr val="bg1"/>
                </a:solidFill>
              </a:rPr>
              <a:t>} using this {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information</a:t>
            </a:r>
            <a:r>
              <a:rPr lang="en-US" sz="1400" dirty="0">
                <a:solidFill>
                  <a:schemeClr val="bg1"/>
                </a:solidFill>
              </a:rPr>
              <a:t>}”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B09A0-5DB7-E7FB-B74A-40350FDEC7E5}"/>
              </a:ext>
            </a:extLst>
          </p:cNvPr>
          <p:cNvSpPr txBox="1"/>
          <p:nvPr/>
        </p:nvSpPr>
        <p:spPr>
          <a:xfrm>
            <a:off x="3625752" y="4838347"/>
            <a:ext cx="3753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response</a:t>
            </a:r>
            <a:r>
              <a:rPr lang="en-US" sz="1400" dirty="0">
                <a:solidFill>
                  <a:schemeClr val="bg1"/>
                </a:solidFill>
              </a:rPr>
              <a:t> = LLM(</a:t>
            </a:r>
            <a:r>
              <a:rPr lang="en-US" sz="1400" dirty="0">
                <a:solidFill>
                  <a:schemeClr val="accent2"/>
                </a:solidFill>
              </a:rPr>
              <a:t>messages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087F5A-959E-E2C0-F637-19530D1FA734}"/>
              </a:ext>
            </a:extLst>
          </p:cNvPr>
          <p:cNvSpPr txBox="1"/>
          <p:nvPr/>
        </p:nvSpPr>
        <p:spPr>
          <a:xfrm>
            <a:off x="3573093" y="4283084"/>
            <a:ext cx="1098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messages</a:t>
            </a:r>
            <a:r>
              <a:rPr lang="en-US" sz="1400" dirty="0">
                <a:solidFill>
                  <a:schemeClr val="bg1"/>
                </a:solidFill>
              </a:rPr>
              <a:t>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F22C4F-DB3F-8BAE-E75A-A4F9B7A1F0EC}"/>
              </a:ext>
            </a:extLst>
          </p:cNvPr>
          <p:cNvSpPr txBox="1"/>
          <p:nvPr/>
        </p:nvSpPr>
        <p:spPr>
          <a:xfrm>
            <a:off x="1937200" y="5383898"/>
            <a:ext cx="1129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0" dirty="0">
                <a:solidFill>
                  <a:srgbClr val="262730"/>
                </a:solidFill>
                <a:effectLst/>
                <a:latin typeface="Source Sans Pro" panose="020B0503030403020204" pitchFamily="34" charset="0"/>
              </a:rPr>
              <a:t>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4AC2EA-106D-739A-488E-6F4C2F7B7710}"/>
              </a:ext>
            </a:extLst>
          </p:cNvPr>
          <p:cNvSpPr txBox="1"/>
          <p:nvPr/>
        </p:nvSpPr>
        <p:spPr>
          <a:xfrm>
            <a:off x="3625752" y="3616595"/>
            <a:ext cx="1284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information</a:t>
            </a:r>
            <a:r>
              <a:rPr lang="en-US" sz="1400" dirty="0">
                <a:solidFill>
                  <a:schemeClr val="bg1"/>
                </a:solidFill>
              </a:rPr>
              <a:t>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738162-A3C6-A402-8036-974EC6E1B578}"/>
              </a:ext>
            </a:extLst>
          </p:cNvPr>
          <p:cNvSpPr txBox="1"/>
          <p:nvPr/>
        </p:nvSpPr>
        <p:spPr>
          <a:xfrm>
            <a:off x="4724052" y="3616595"/>
            <a:ext cx="171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search(</a:t>
            </a:r>
            <a:r>
              <a:rPr lang="en-US" sz="1400" dirty="0">
                <a:solidFill>
                  <a:srgbClr val="FF0000"/>
                </a:solidFill>
              </a:rPr>
              <a:t>User Query</a:t>
            </a:r>
            <a:r>
              <a:rPr lang="en-US" sz="1400" dirty="0">
                <a:solidFill>
                  <a:schemeClr val="bg1"/>
                </a:solidFill>
              </a:rPr>
              <a:t>}</a:t>
            </a:r>
          </a:p>
        </p:txBody>
      </p:sp>
      <p:pic>
        <p:nvPicPr>
          <p:cNvPr id="1028" name="Picture 4" descr="Data mining, data warehouse, database icon - Download on Iconfinder">
            <a:extLst>
              <a:ext uri="{FF2B5EF4-FFF2-40B4-BE49-F238E27FC236}">
                <a16:creationId xmlns:a16="http://schemas.microsoft.com/office/drawing/2014/main" id="{7F17FE93-3DF5-4383-D3E0-FA5FD732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414" y="2694537"/>
            <a:ext cx="1129971" cy="11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1C6EC3C4-210B-2259-8D7B-90B6AA84A5D2}"/>
              </a:ext>
            </a:extLst>
          </p:cNvPr>
          <p:cNvCxnSpPr>
            <a:cxnSpLocks/>
            <a:stCxn id="5" idx="3"/>
            <a:endCxn id="13" idx="3"/>
          </p:cNvCxnSpPr>
          <p:nvPr/>
        </p:nvCxnSpPr>
        <p:spPr>
          <a:xfrm flipH="1">
            <a:off x="6440558" y="1585545"/>
            <a:ext cx="162743" cy="2184939"/>
          </a:xfrm>
          <a:prstGeom prst="bentConnector3">
            <a:avLst>
              <a:gd name="adj1" fmla="val -1777211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F2BD0998-06D7-E167-ABBA-15FDBD6CBF96}"/>
              </a:ext>
            </a:extLst>
          </p:cNvPr>
          <p:cNvCxnSpPr>
            <a:cxnSpLocks/>
            <a:endCxn id="1028" idx="3"/>
          </p:cNvCxnSpPr>
          <p:nvPr/>
        </p:nvCxnSpPr>
        <p:spPr>
          <a:xfrm rot="10800000">
            <a:off x="2957385" y="3259523"/>
            <a:ext cx="2187246" cy="357072"/>
          </a:xfrm>
          <a:prstGeom prst="bentConnector3">
            <a:avLst>
              <a:gd name="adj1" fmla="val -894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1C9B4D-D886-95AA-AB6F-C87819D7C20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067171" y="3770483"/>
            <a:ext cx="558581" cy="1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B00983E-23D6-07D6-ED77-AD613F5FC764}"/>
              </a:ext>
            </a:extLst>
          </p:cNvPr>
          <p:cNvSpPr txBox="1"/>
          <p:nvPr/>
        </p:nvSpPr>
        <p:spPr>
          <a:xfrm>
            <a:off x="1503556" y="2202095"/>
            <a:ext cx="183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Warehouse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143A6385-D788-6DDD-9A10-F1C3F3BDD05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67172" y="5169184"/>
            <a:ext cx="1755651" cy="999357"/>
          </a:xfrm>
          <a:prstGeom prst="bentConnector3">
            <a:avLst>
              <a:gd name="adj1" fmla="val 936"/>
            </a:avLst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0ACAF251-838C-3518-FEDB-07E02A28C851}"/>
              </a:ext>
            </a:extLst>
          </p:cNvPr>
          <p:cNvCxnSpPr>
            <a:cxnSpLocks/>
          </p:cNvCxnSpPr>
          <p:nvPr/>
        </p:nvCxnSpPr>
        <p:spPr>
          <a:xfrm flipV="1">
            <a:off x="3132015" y="5231183"/>
            <a:ext cx="1065127" cy="586521"/>
          </a:xfrm>
          <a:prstGeom prst="bentConnector3">
            <a:avLst>
              <a:gd name="adj1" fmla="val 99768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365642F7-DDF2-07AC-DBA4-37DF06A709E3}"/>
              </a:ext>
            </a:extLst>
          </p:cNvPr>
          <p:cNvCxnSpPr>
            <a:cxnSpLocks/>
            <a:stCxn id="11" idx="1"/>
            <a:endCxn id="6" idx="1"/>
          </p:cNvCxnSpPr>
          <p:nvPr/>
        </p:nvCxnSpPr>
        <p:spPr>
          <a:xfrm rot="10800000" flipH="1">
            <a:off x="3625751" y="2150540"/>
            <a:ext cx="1973939" cy="2841696"/>
          </a:xfrm>
          <a:prstGeom prst="bentConnector3">
            <a:avLst>
              <a:gd name="adj1" fmla="val -134439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1C19BE-0D25-8E7D-879D-45AFF53A9D18}"/>
              </a:ext>
            </a:extLst>
          </p:cNvPr>
          <p:cNvSpPr/>
          <p:nvPr/>
        </p:nvSpPr>
        <p:spPr>
          <a:xfrm>
            <a:off x="2957385" y="3065908"/>
            <a:ext cx="3973502" cy="2165245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09A52-A8DA-9327-B8AB-D4B2BF90AC15}"/>
              </a:ext>
            </a:extLst>
          </p:cNvPr>
          <p:cNvSpPr txBox="1"/>
          <p:nvPr/>
        </p:nvSpPr>
        <p:spPr>
          <a:xfrm>
            <a:off x="3959796" y="2520063"/>
            <a:ext cx="196868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Augmented</a:t>
            </a:r>
          </a:p>
        </p:txBody>
      </p:sp>
    </p:spTree>
    <p:extLst>
      <p:ext uri="{BB962C8B-B14F-4D97-AF65-F5344CB8AC3E}">
        <p14:creationId xmlns:p14="http://schemas.microsoft.com/office/powerpoint/2010/main" val="3798769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84A16-A442-D994-C790-C30B48743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C8B5F7-D029-4E02-76F8-F71EAF66D9B9}"/>
              </a:ext>
            </a:extLst>
          </p:cNvPr>
          <p:cNvSpPr txBox="1"/>
          <p:nvPr/>
        </p:nvSpPr>
        <p:spPr>
          <a:xfrm>
            <a:off x="205408" y="292069"/>
            <a:ext cx="32108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Query an LLM</a:t>
            </a:r>
          </a:p>
          <a:p>
            <a:r>
              <a:rPr lang="en-US" sz="4000" dirty="0"/>
              <a:t>with RA</a:t>
            </a:r>
            <a:r>
              <a:rPr lang="en-US" sz="4000" b="1" dirty="0">
                <a:solidFill>
                  <a:srgbClr val="00B050"/>
                </a:solidFill>
              </a:rPr>
              <a:t>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70511B-0802-1104-585C-32D992F44537}"/>
              </a:ext>
            </a:extLst>
          </p:cNvPr>
          <p:cNvSpPr/>
          <p:nvPr/>
        </p:nvSpPr>
        <p:spPr>
          <a:xfrm>
            <a:off x="4671391" y="1235171"/>
            <a:ext cx="2849218" cy="12982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6920B-005E-4EB6-D4CF-ECD5DDE6FC7F}"/>
              </a:ext>
            </a:extLst>
          </p:cNvPr>
          <p:cNvSpPr txBox="1"/>
          <p:nvPr/>
        </p:nvSpPr>
        <p:spPr>
          <a:xfrm>
            <a:off x="4910707" y="646012"/>
            <a:ext cx="2370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User Interface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309063C-DBFB-699C-C2F3-F7BDAB9513A2}"/>
              </a:ext>
            </a:extLst>
          </p:cNvPr>
          <p:cNvSpPr/>
          <p:nvPr/>
        </p:nvSpPr>
        <p:spPr>
          <a:xfrm>
            <a:off x="4822822" y="1418276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User Query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68248A-86A0-611A-8BBF-E996DE2A15BA}"/>
              </a:ext>
            </a:extLst>
          </p:cNvPr>
          <p:cNvSpPr/>
          <p:nvPr/>
        </p:nvSpPr>
        <p:spPr>
          <a:xfrm>
            <a:off x="5599691" y="1983271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AI Response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C6F35-C66C-F8C3-83C6-67E5C6FA05CA}"/>
              </a:ext>
            </a:extLst>
          </p:cNvPr>
          <p:cNvSpPr/>
          <p:nvPr/>
        </p:nvSpPr>
        <p:spPr>
          <a:xfrm>
            <a:off x="3522625" y="3479180"/>
            <a:ext cx="5337718" cy="28421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1854D1-15BE-9EC3-47B8-86D16CA1BFF2}"/>
              </a:ext>
            </a:extLst>
          </p:cNvPr>
          <p:cNvSpPr txBox="1"/>
          <p:nvPr/>
        </p:nvSpPr>
        <p:spPr>
          <a:xfrm>
            <a:off x="5295897" y="2870901"/>
            <a:ext cx="2224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Backend App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D5C86-5A62-AFBE-B387-7F2B2FE1DFA3}"/>
              </a:ext>
            </a:extLst>
          </p:cNvPr>
          <p:cNvSpPr txBox="1"/>
          <p:nvPr/>
        </p:nvSpPr>
        <p:spPr>
          <a:xfrm>
            <a:off x="4613253" y="4076622"/>
            <a:ext cx="3753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System Message: “You are a helpful assistant”</a:t>
            </a:r>
          </a:p>
          <a:p>
            <a:r>
              <a:rPr lang="en-US" sz="1400" dirty="0">
                <a:solidFill>
                  <a:schemeClr val="bg1"/>
                </a:solidFill>
              </a:rPr>
              <a:t>User Message: “Answer this {</a:t>
            </a:r>
            <a:r>
              <a:rPr lang="en-US" sz="1400" dirty="0">
                <a:solidFill>
                  <a:srgbClr val="FF0000"/>
                </a:solidFill>
              </a:rPr>
              <a:t>User Query</a:t>
            </a:r>
            <a:r>
              <a:rPr lang="en-US" sz="1400" dirty="0">
                <a:solidFill>
                  <a:schemeClr val="bg1"/>
                </a:solidFill>
              </a:rPr>
              <a:t>} using this {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information</a:t>
            </a:r>
            <a:r>
              <a:rPr lang="en-US" sz="1400" dirty="0">
                <a:solidFill>
                  <a:schemeClr val="bg1"/>
                </a:solidFill>
              </a:rPr>
              <a:t>}”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56952-9777-92C3-EED7-1DC0751CD5C8}"/>
              </a:ext>
            </a:extLst>
          </p:cNvPr>
          <p:cNvSpPr txBox="1"/>
          <p:nvPr/>
        </p:nvSpPr>
        <p:spPr>
          <a:xfrm>
            <a:off x="3625752" y="4838347"/>
            <a:ext cx="3753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response</a:t>
            </a:r>
            <a:r>
              <a:rPr lang="en-US" sz="1400" dirty="0">
                <a:solidFill>
                  <a:schemeClr val="bg1"/>
                </a:solidFill>
              </a:rPr>
              <a:t> = LLM(</a:t>
            </a:r>
            <a:r>
              <a:rPr lang="en-US" sz="1400" dirty="0">
                <a:solidFill>
                  <a:schemeClr val="accent2"/>
                </a:solidFill>
              </a:rPr>
              <a:t>messages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314D76-3361-C5A9-3BA4-85106779BD83}"/>
              </a:ext>
            </a:extLst>
          </p:cNvPr>
          <p:cNvSpPr txBox="1"/>
          <p:nvPr/>
        </p:nvSpPr>
        <p:spPr>
          <a:xfrm>
            <a:off x="3573093" y="4283084"/>
            <a:ext cx="1098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messages</a:t>
            </a:r>
            <a:r>
              <a:rPr lang="en-US" sz="1400" dirty="0">
                <a:solidFill>
                  <a:schemeClr val="bg1"/>
                </a:solidFill>
              </a:rPr>
              <a:t>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C83B0B-8157-C415-80FB-5399C6ED93D5}"/>
              </a:ext>
            </a:extLst>
          </p:cNvPr>
          <p:cNvSpPr txBox="1"/>
          <p:nvPr/>
        </p:nvSpPr>
        <p:spPr>
          <a:xfrm>
            <a:off x="1937200" y="5383898"/>
            <a:ext cx="1129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0" dirty="0">
                <a:solidFill>
                  <a:srgbClr val="262730"/>
                </a:solidFill>
                <a:effectLst/>
                <a:latin typeface="Source Sans Pro" panose="020B0503030403020204" pitchFamily="34" charset="0"/>
              </a:rPr>
              <a:t>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898D27-75A0-CC58-BC02-C02CA6E9C5CD}"/>
              </a:ext>
            </a:extLst>
          </p:cNvPr>
          <p:cNvSpPr txBox="1"/>
          <p:nvPr/>
        </p:nvSpPr>
        <p:spPr>
          <a:xfrm>
            <a:off x="3625752" y="3616595"/>
            <a:ext cx="1284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information</a:t>
            </a:r>
            <a:r>
              <a:rPr lang="en-US" sz="1400" dirty="0">
                <a:solidFill>
                  <a:schemeClr val="bg1"/>
                </a:solidFill>
              </a:rPr>
              <a:t>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3B8E4B-801E-4270-111A-8BFC1C11AF61}"/>
              </a:ext>
            </a:extLst>
          </p:cNvPr>
          <p:cNvSpPr txBox="1"/>
          <p:nvPr/>
        </p:nvSpPr>
        <p:spPr>
          <a:xfrm>
            <a:off x="4724052" y="3616595"/>
            <a:ext cx="171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search(</a:t>
            </a:r>
            <a:r>
              <a:rPr lang="en-US" sz="1400" dirty="0">
                <a:solidFill>
                  <a:srgbClr val="FF0000"/>
                </a:solidFill>
              </a:rPr>
              <a:t>User Query</a:t>
            </a:r>
            <a:r>
              <a:rPr lang="en-US" sz="1400" dirty="0">
                <a:solidFill>
                  <a:schemeClr val="bg1"/>
                </a:solidFill>
              </a:rPr>
              <a:t>}</a:t>
            </a:r>
          </a:p>
        </p:txBody>
      </p:sp>
      <p:pic>
        <p:nvPicPr>
          <p:cNvPr id="1028" name="Picture 4" descr="Data mining, data warehouse, database icon - Download on Iconfinder">
            <a:extLst>
              <a:ext uri="{FF2B5EF4-FFF2-40B4-BE49-F238E27FC236}">
                <a16:creationId xmlns:a16="http://schemas.microsoft.com/office/drawing/2014/main" id="{766C3404-0B04-5464-193A-0557505F9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414" y="2694537"/>
            <a:ext cx="1129971" cy="11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7F46D8FE-19B2-E1ED-063B-7A3E317D8D31}"/>
              </a:ext>
            </a:extLst>
          </p:cNvPr>
          <p:cNvCxnSpPr>
            <a:cxnSpLocks/>
            <a:stCxn id="5" idx="3"/>
            <a:endCxn id="13" idx="3"/>
          </p:cNvCxnSpPr>
          <p:nvPr/>
        </p:nvCxnSpPr>
        <p:spPr>
          <a:xfrm flipH="1">
            <a:off x="6440558" y="1585545"/>
            <a:ext cx="162743" cy="2184939"/>
          </a:xfrm>
          <a:prstGeom prst="bentConnector3">
            <a:avLst>
              <a:gd name="adj1" fmla="val -1777211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E4C98DE-2DC9-A8DA-F48C-85358A53638E}"/>
              </a:ext>
            </a:extLst>
          </p:cNvPr>
          <p:cNvCxnSpPr>
            <a:cxnSpLocks/>
            <a:endCxn id="1028" idx="3"/>
          </p:cNvCxnSpPr>
          <p:nvPr/>
        </p:nvCxnSpPr>
        <p:spPr>
          <a:xfrm rot="10800000">
            <a:off x="2957385" y="3259523"/>
            <a:ext cx="2187246" cy="357072"/>
          </a:xfrm>
          <a:prstGeom prst="bentConnector3">
            <a:avLst>
              <a:gd name="adj1" fmla="val -894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73EC1DC-4897-9923-38AC-7FBD347D9889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067171" y="3770483"/>
            <a:ext cx="558581" cy="1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483E87D-2865-5E8D-3C18-3312C5551A25}"/>
              </a:ext>
            </a:extLst>
          </p:cNvPr>
          <p:cNvSpPr txBox="1"/>
          <p:nvPr/>
        </p:nvSpPr>
        <p:spPr>
          <a:xfrm>
            <a:off x="1503556" y="2202095"/>
            <a:ext cx="183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Warehouse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444BE6DA-413A-FE2F-68DD-D93B6FBC3657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67172" y="5169184"/>
            <a:ext cx="1755651" cy="999357"/>
          </a:xfrm>
          <a:prstGeom prst="bentConnector3">
            <a:avLst>
              <a:gd name="adj1" fmla="val 936"/>
            </a:avLst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79D5343B-7DC1-6F36-E5AC-C7198BC2C837}"/>
              </a:ext>
            </a:extLst>
          </p:cNvPr>
          <p:cNvCxnSpPr>
            <a:cxnSpLocks/>
          </p:cNvCxnSpPr>
          <p:nvPr/>
        </p:nvCxnSpPr>
        <p:spPr>
          <a:xfrm flipV="1">
            <a:off x="3132015" y="5231183"/>
            <a:ext cx="1065127" cy="586521"/>
          </a:xfrm>
          <a:prstGeom prst="bentConnector3">
            <a:avLst>
              <a:gd name="adj1" fmla="val 99768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C6CDC6BA-21F0-01EB-EE5F-FF68FD14D2B5}"/>
              </a:ext>
            </a:extLst>
          </p:cNvPr>
          <p:cNvCxnSpPr>
            <a:cxnSpLocks/>
            <a:stCxn id="11" idx="1"/>
            <a:endCxn id="6" idx="1"/>
          </p:cNvCxnSpPr>
          <p:nvPr/>
        </p:nvCxnSpPr>
        <p:spPr>
          <a:xfrm rot="10800000" flipH="1">
            <a:off x="3625751" y="2150540"/>
            <a:ext cx="1973939" cy="2841696"/>
          </a:xfrm>
          <a:prstGeom prst="bentConnector3">
            <a:avLst>
              <a:gd name="adj1" fmla="val -134439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07733D6-058A-5782-C146-0FB0C677C123}"/>
              </a:ext>
            </a:extLst>
          </p:cNvPr>
          <p:cNvSpPr/>
          <p:nvPr/>
        </p:nvSpPr>
        <p:spPr>
          <a:xfrm>
            <a:off x="1814112" y="4775036"/>
            <a:ext cx="4162569" cy="1631309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7B6334-EA9A-3BB6-EF8D-E63C311B5764}"/>
              </a:ext>
            </a:extLst>
          </p:cNvPr>
          <p:cNvSpPr txBox="1"/>
          <p:nvPr/>
        </p:nvSpPr>
        <p:spPr>
          <a:xfrm>
            <a:off x="2914351" y="6392354"/>
            <a:ext cx="190847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Generation</a:t>
            </a:r>
          </a:p>
        </p:txBody>
      </p:sp>
    </p:spTree>
    <p:extLst>
      <p:ext uri="{BB962C8B-B14F-4D97-AF65-F5344CB8AC3E}">
        <p14:creationId xmlns:p14="http://schemas.microsoft.com/office/powerpoint/2010/main" val="1377773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75B28-2609-1496-00C3-EE8C0BB5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D6385-E71D-3717-BBF1-91D6081BDAD7}"/>
              </a:ext>
            </a:extLst>
          </p:cNvPr>
          <p:cNvSpPr txBox="1"/>
          <p:nvPr/>
        </p:nvSpPr>
        <p:spPr>
          <a:xfrm>
            <a:off x="205408" y="292069"/>
            <a:ext cx="4229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Query an AI Agent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C89A3F-1994-F5DF-8AF5-29750FA377E5}"/>
              </a:ext>
            </a:extLst>
          </p:cNvPr>
          <p:cNvSpPr/>
          <p:nvPr/>
        </p:nvSpPr>
        <p:spPr>
          <a:xfrm>
            <a:off x="4671391" y="1235171"/>
            <a:ext cx="2849218" cy="12982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30599-AB2B-E196-147E-4021113CE2D9}"/>
              </a:ext>
            </a:extLst>
          </p:cNvPr>
          <p:cNvSpPr txBox="1"/>
          <p:nvPr/>
        </p:nvSpPr>
        <p:spPr>
          <a:xfrm>
            <a:off x="4910707" y="646012"/>
            <a:ext cx="2370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User Interface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36DE2E5-F015-8FCB-596E-0EDDC08E7D86}"/>
              </a:ext>
            </a:extLst>
          </p:cNvPr>
          <p:cNvSpPr/>
          <p:nvPr/>
        </p:nvSpPr>
        <p:spPr>
          <a:xfrm>
            <a:off x="4822822" y="1418276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User Query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57F0CA-A2E3-EF78-C818-346AED4FC5A1}"/>
              </a:ext>
            </a:extLst>
          </p:cNvPr>
          <p:cNvSpPr/>
          <p:nvPr/>
        </p:nvSpPr>
        <p:spPr>
          <a:xfrm>
            <a:off x="5599691" y="1983271"/>
            <a:ext cx="1780479" cy="334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AI Response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0B4A-FD68-0EC2-A5CA-83F1F05BDF5B}"/>
              </a:ext>
            </a:extLst>
          </p:cNvPr>
          <p:cNvSpPr/>
          <p:nvPr/>
        </p:nvSpPr>
        <p:spPr>
          <a:xfrm>
            <a:off x="3522625" y="2668183"/>
            <a:ext cx="5337718" cy="365310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9FDBD4EF-FC78-7E0A-5C54-779F5A574164}"/>
              </a:ext>
            </a:extLst>
          </p:cNvPr>
          <p:cNvGrpSpPr/>
          <p:nvPr/>
        </p:nvGrpSpPr>
        <p:grpSpPr>
          <a:xfrm>
            <a:off x="9530855" y="2502298"/>
            <a:ext cx="1643269" cy="1671300"/>
            <a:chOff x="9530855" y="2502298"/>
            <a:chExt cx="1643269" cy="16713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55A26B-7770-D03C-188D-63D860AB4A5E}"/>
                </a:ext>
              </a:extLst>
            </p:cNvPr>
            <p:cNvSpPr txBox="1"/>
            <p:nvPr/>
          </p:nvSpPr>
          <p:spPr>
            <a:xfrm>
              <a:off x="9914197" y="2502298"/>
              <a:ext cx="876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Tools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2C2CE24-1872-0FF7-BA8E-0288DEC1BEE0}"/>
                </a:ext>
              </a:extLst>
            </p:cNvPr>
            <p:cNvSpPr/>
            <p:nvPr/>
          </p:nvSpPr>
          <p:spPr>
            <a:xfrm>
              <a:off x="9530855" y="2930681"/>
              <a:ext cx="1643269" cy="124291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AutoNum type="arabicPeriod"/>
              </a:pPr>
              <a:r>
                <a:rPr lang="en-US" dirty="0"/>
                <a:t>Tool1</a:t>
              </a:r>
            </a:p>
            <a:p>
              <a:pPr marL="342900" indent="-342900" algn="ctr">
                <a:buAutoNum type="arabicPeriod"/>
              </a:pPr>
              <a:r>
                <a:rPr lang="en-US" dirty="0"/>
                <a:t>Tool2</a:t>
              </a:r>
            </a:p>
            <a:p>
              <a:pPr marL="342900" indent="-342900" algn="ctr">
                <a:buAutoNum type="arabicPeriod"/>
              </a:pPr>
              <a:r>
                <a:rPr lang="en-US" dirty="0"/>
                <a:t>Tool3</a:t>
              </a:r>
            </a:p>
          </p:txBody>
        </p: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7ED310F2-A2C5-06C6-4CCD-ED315F70D514}"/>
              </a:ext>
            </a:extLst>
          </p:cNvPr>
          <p:cNvGrpSpPr/>
          <p:nvPr/>
        </p:nvGrpSpPr>
        <p:grpSpPr>
          <a:xfrm>
            <a:off x="2048990" y="3203808"/>
            <a:ext cx="3550702" cy="1200329"/>
            <a:chOff x="2048990" y="3203808"/>
            <a:chExt cx="3550702" cy="12003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B4FC86-DC61-DBFE-A723-289ED307FF6B}"/>
                </a:ext>
              </a:extLst>
            </p:cNvPr>
            <p:cNvSpPr txBox="1"/>
            <p:nvPr/>
          </p:nvSpPr>
          <p:spPr>
            <a:xfrm>
              <a:off x="3668194" y="3645487"/>
              <a:ext cx="1931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plan</a:t>
              </a:r>
              <a:r>
                <a:rPr lang="en-US" sz="1400" dirty="0">
                  <a:solidFill>
                    <a:schemeClr val="bg1"/>
                  </a:solidFill>
                </a:rPr>
                <a:t> = LLM(</a:t>
              </a:r>
              <a:r>
                <a:rPr lang="en-US" sz="1400" dirty="0">
                  <a:solidFill>
                    <a:schemeClr val="accent2"/>
                  </a:solidFill>
                </a:rPr>
                <a:t>messages</a:t>
              </a:r>
              <a:r>
                <a:rPr lang="en-US" sz="14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F34B6B-30B5-8370-D790-0D6E5D0FB6D1}"/>
                </a:ext>
              </a:extLst>
            </p:cNvPr>
            <p:cNvSpPr txBox="1"/>
            <p:nvPr/>
          </p:nvSpPr>
          <p:spPr>
            <a:xfrm>
              <a:off x="2048990" y="3203808"/>
              <a:ext cx="11299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0" dirty="0">
                  <a:solidFill>
                    <a:srgbClr val="262730"/>
                  </a:solidFill>
                  <a:effectLst/>
                  <a:latin typeface="Source Sans Pro" panose="020B0503030403020204" pitchFamily="34" charset="0"/>
                </a:rPr>
                <a:t>🤖</a:t>
              </a:r>
            </a:p>
          </p:txBody>
        </p:sp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FA8A0541-4BA4-0C37-6F8A-88A00B00C2FD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 rot="10800000" flipV="1">
              <a:off x="2613977" y="3956659"/>
              <a:ext cx="1907699" cy="156111"/>
            </a:xfrm>
            <a:prstGeom prst="bentConnector4">
              <a:avLst>
                <a:gd name="adj1" fmla="val 459"/>
                <a:gd name="adj2" fmla="val 246434"/>
              </a:avLst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F8359A6-9351-B7AD-4649-96B5DDE4970E}"/>
                </a:ext>
              </a:extLst>
            </p:cNvPr>
            <p:cNvCxnSpPr>
              <a:cxnSpLocks/>
              <a:stCxn id="23" idx="3"/>
              <a:endCxn id="11" idx="1"/>
            </p:cNvCxnSpPr>
            <p:nvPr/>
          </p:nvCxnSpPr>
          <p:spPr>
            <a:xfrm flipV="1">
              <a:off x="3178961" y="3799376"/>
              <a:ext cx="489233" cy="4597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200792AA-6989-835D-6E11-C6A3AC377D30}"/>
              </a:ext>
            </a:extLst>
          </p:cNvPr>
          <p:cNvGrpSpPr/>
          <p:nvPr/>
        </p:nvGrpSpPr>
        <p:grpSpPr>
          <a:xfrm>
            <a:off x="3642570" y="4780892"/>
            <a:ext cx="4935993" cy="738664"/>
            <a:chOff x="3642570" y="4780892"/>
            <a:chExt cx="4935993" cy="73866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CB618F-C15A-B4B1-FA65-F51DF4F682AC}"/>
                </a:ext>
              </a:extLst>
            </p:cNvPr>
            <p:cNvSpPr txBox="1"/>
            <p:nvPr/>
          </p:nvSpPr>
          <p:spPr>
            <a:xfrm>
              <a:off x="4617192" y="4780892"/>
              <a:ext cx="39613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System Message: “You answer questions”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User Message: “Answer this question: {</a:t>
              </a:r>
              <a:r>
                <a:rPr lang="en-US" sz="1400" dirty="0">
                  <a:solidFill>
                    <a:srgbClr val="FF0000"/>
                  </a:solidFill>
                </a:rPr>
                <a:t>User Query</a:t>
              </a:r>
              <a:r>
                <a:rPr lang="en-US" sz="1400" dirty="0">
                  <a:solidFill>
                    <a:schemeClr val="bg1"/>
                  </a:solidFill>
                </a:rPr>
                <a:t>} based on this information {</a:t>
              </a:r>
              <a:r>
                <a:rPr lang="en-US" sz="1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plan_results</a:t>
              </a:r>
              <a:r>
                <a:rPr lang="en-US" sz="1400" dirty="0">
                  <a:solidFill>
                    <a:schemeClr val="bg1"/>
                  </a:solidFill>
                </a:rPr>
                <a:t>}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5B33DFB-C17F-7DDB-FBB4-B1D849B45583}"/>
                </a:ext>
              </a:extLst>
            </p:cNvPr>
            <p:cNvSpPr txBox="1"/>
            <p:nvPr/>
          </p:nvSpPr>
          <p:spPr>
            <a:xfrm>
              <a:off x="3642570" y="4959924"/>
              <a:ext cx="1098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messages</a:t>
              </a:r>
              <a:r>
                <a:rPr lang="en-US" sz="1400" dirty="0">
                  <a:solidFill>
                    <a:schemeClr val="bg1"/>
                  </a:solidFill>
                </a:rPr>
                <a:t> =</a:t>
              </a:r>
            </a:p>
          </p:txBody>
        </p: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6DBD34F2-EC31-8168-3D24-D7382E9FE9EB}"/>
              </a:ext>
            </a:extLst>
          </p:cNvPr>
          <p:cNvGrpSpPr/>
          <p:nvPr/>
        </p:nvGrpSpPr>
        <p:grpSpPr>
          <a:xfrm>
            <a:off x="2048990" y="5268464"/>
            <a:ext cx="4047010" cy="1200330"/>
            <a:chOff x="2048990" y="5268464"/>
            <a:chExt cx="4047010" cy="120033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F434C7-EF0D-AB15-C40D-D6410A4C747E}"/>
                </a:ext>
              </a:extLst>
            </p:cNvPr>
            <p:cNvSpPr txBox="1"/>
            <p:nvPr/>
          </p:nvSpPr>
          <p:spPr>
            <a:xfrm>
              <a:off x="3668194" y="5703600"/>
              <a:ext cx="24278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response</a:t>
              </a:r>
              <a:r>
                <a:rPr lang="en-US" sz="1400" dirty="0">
                  <a:solidFill>
                    <a:schemeClr val="bg1"/>
                  </a:solidFill>
                </a:rPr>
                <a:t> = LLM(</a:t>
              </a:r>
              <a:r>
                <a:rPr lang="en-US" sz="1400" dirty="0">
                  <a:solidFill>
                    <a:schemeClr val="accent2"/>
                  </a:solidFill>
                </a:rPr>
                <a:t>messages</a:t>
              </a:r>
              <a:r>
                <a:rPr lang="en-US" sz="14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71B3FD-AB44-672D-1908-F0A16F41B016}"/>
                </a:ext>
              </a:extLst>
            </p:cNvPr>
            <p:cNvSpPr txBox="1"/>
            <p:nvPr/>
          </p:nvSpPr>
          <p:spPr>
            <a:xfrm>
              <a:off x="2048990" y="5268464"/>
              <a:ext cx="11299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0" dirty="0">
                  <a:solidFill>
                    <a:srgbClr val="262730"/>
                  </a:solidFill>
                  <a:effectLst/>
                  <a:latin typeface="Source Sans Pro" panose="020B0503030403020204" pitchFamily="34" charset="0"/>
                </a:rPr>
                <a:t>🤖</a:t>
              </a:r>
            </a:p>
          </p:txBody>
        </p:sp>
        <p:cxnSp>
          <p:nvCxnSpPr>
            <p:cNvPr id="39" name="Elbow Connector 38">
              <a:extLst>
                <a:ext uri="{FF2B5EF4-FFF2-40B4-BE49-F238E27FC236}">
                  <a16:creationId xmlns:a16="http://schemas.microsoft.com/office/drawing/2014/main" id="{767343CB-2897-E8F5-3EA6-9196DF7C058B}"/>
                </a:ext>
              </a:extLst>
            </p:cNvPr>
            <p:cNvCxnSpPr>
              <a:cxnSpLocks/>
              <a:stCxn id="36" idx="2"/>
              <a:endCxn id="37" idx="2"/>
            </p:cNvCxnSpPr>
            <p:nvPr/>
          </p:nvCxnSpPr>
          <p:spPr>
            <a:xfrm rot="5400000">
              <a:off x="3519329" y="5106025"/>
              <a:ext cx="457416" cy="2268121"/>
            </a:xfrm>
            <a:prstGeom prst="bentConnector3">
              <a:avLst>
                <a:gd name="adj1" fmla="val 149976"/>
              </a:avLst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A4BFF9A-D354-47E2-1E00-489CD32B673F}"/>
                </a:ext>
              </a:extLst>
            </p:cNvPr>
            <p:cNvCxnSpPr>
              <a:cxnSpLocks/>
              <a:stCxn id="37" idx="3"/>
              <a:endCxn id="36" idx="1"/>
            </p:cNvCxnSpPr>
            <p:nvPr/>
          </p:nvCxnSpPr>
          <p:spPr>
            <a:xfrm flipV="1">
              <a:off x="3178961" y="5857489"/>
              <a:ext cx="489233" cy="1114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2312CB43-6C46-AF97-56A2-E3EE960303EF}"/>
              </a:ext>
            </a:extLst>
          </p:cNvPr>
          <p:cNvCxnSpPr>
            <a:cxnSpLocks/>
            <a:stCxn id="37" idx="1"/>
            <a:endCxn id="6" idx="1"/>
          </p:cNvCxnSpPr>
          <p:nvPr/>
        </p:nvCxnSpPr>
        <p:spPr>
          <a:xfrm rot="10800000" flipH="1">
            <a:off x="2048989" y="2150541"/>
            <a:ext cx="3550701" cy="3718089"/>
          </a:xfrm>
          <a:prstGeom prst="bentConnector3">
            <a:avLst>
              <a:gd name="adj1" fmla="val -16142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3A9798DE-D1A5-DCA4-689E-7A83749132EA}"/>
              </a:ext>
            </a:extLst>
          </p:cNvPr>
          <p:cNvGrpSpPr/>
          <p:nvPr/>
        </p:nvGrpSpPr>
        <p:grpSpPr>
          <a:xfrm>
            <a:off x="3567826" y="1585545"/>
            <a:ext cx="5963029" cy="2106959"/>
            <a:chOff x="3567826" y="1585545"/>
            <a:chExt cx="5963029" cy="21069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D8F774-CE9E-DEB4-0F47-09CCE212BDE3}"/>
                </a:ext>
              </a:extLst>
            </p:cNvPr>
            <p:cNvSpPr txBox="1"/>
            <p:nvPr/>
          </p:nvSpPr>
          <p:spPr>
            <a:xfrm>
              <a:off x="4622615" y="2738397"/>
              <a:ext cx="39613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System Message: “You create plans”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User Message: “Create a plan to answer this question:  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using these tools: {</a:t>
              </a:r>
              <a:r>
                <a:rPr lang="en-US" sz="1400" dirty="0">
                  <a:solidFill>
                    <a:srgbClr val="00B050"/>
                  </a:solidFill>
                </a:rPr>
                <a:t>Tools</a:t>
              </a:r>
              <a:r>
                <a:rPr lang="en-US" sz="1400" dirty="0">
                  <a:solidFill>
                    <a:schemeClr val="bg1"/>
                  </a:solidFill>
                </a:rPr>
                <a:t>}”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4CB065-6E1A-EB4C-CE2F-F3DAEB209765}"/>
                </a:ext>
              </a:extLst>
            </p:cNvPr>
            <p:cNvSpPr txBox="1"/>
            <p:nvPr/>
          </p:nvSpPr>
          <p:spPr>
            <a:xfrm>
              <a:off x="3567826" y="3017581"/>
              <a:ext cx="1098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messages</a:t>
              </a:r>
              <a:r>
                <a:rPr lang="en-US" sz="1400" dirty="0">
                  <a:solidFill>
                    <a:schemeClr val="bg1"/>
                  </a:solidFill>
                </a:rPr>
                <a:t> =</a:t>
              </a:r>
            </a:p>
          </p:txBody>
        </p:sp>
        <p:cxnSp>
          <p:nvCxnSpPr>
            <p:cNvPr id="1026" name="Straight Arrow Connector 1025">
              <a:extLst>
                <a:ext uri="{FF2B5EF4-FFF2-40B4-BE49-F238E27FC236}">
                  <a16:creationId xmlns:a16="http://schemas.microsoft.com/office/drawing/2014/main" id="{DCE8B5B8-97EA-80B9-C246-1406891F4198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6779939" y="3552140"/>
              <a:ext cx="275091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Elbow Connector 1029">
              <a:extLst>
                <a:ext uri="{FF2B5EF4-FFF2-40B4-BE49-F238E27FC236}">
                  <a16:creationId xmlns:a16="http://schemas.microsoft.com/office/drawing/2014/main" id="{BBF762C9-FD13-A28B-BCB6-BBC426C7A6CA}"/>
                </a:ext>
              </a:extLst>
            </p:cNvPr>
            <p:cNvCxnSpPr>
              <a:cxnSpLocks/>
              <a:stCxn id="5" idx="3"/>
              <a:endCxn id="1034" idx="3"/>
            </p:cNvCxnSpPr>
            <p:nvPr/>
          </p:nvCxnSpPr>
          <p:spPr>
            <a:xfrm>
              <a:off x="6603301" y="1585545"/>
              <a:ext cx="307684" cy="1741004"/>
            </a:xfrm>
            <a:prstGeom prst="bentConnector3">
              <a:avLst>
                <a:gd name="adj1" fmla="val 833279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7AD9A094-1165-659A-334B-6FFF9199863A}"/>
                </a:ext>
              </a:extLst>
            </p:cNvPr>
            <p:cNvSpPr txBox="1"/>
            <p:nvPr/>
          </p:nvSpPr>
          <p:spPr>
            <a:xfrm>
              <a:off x="5416803" y="3141883"/>
              <a:ext cx="149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{</a:t>
              </a:r>
              <a:r>
                <a:rPr lang="en-US" sz="1800" dirty="0">
                  <a:solidFill>
                    <a:srgbClr val="FF0000"/>
                  </a:solidFill>
                </a:rPr>
                <a:t>User Query</a:t>
              </a:r>
              <a:r>
                <a:rPr lang="en-US" sz="1800" dirty="0">
                  <a:solidFill>
                    <a:schemeClr val="bg1"/>
                  </a:solidFill>
                </a:rPr>
                <a:t>}</a:t>
              </a:r>
              <a:endParaRPr lang="en-US" dirty="0"/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37E71157-D8A5-F089-9B1B-FBE928FF0EA9}"/>
              </a:ext>
            </a:extLst>
          </p:cNvPr>
          <p:cNvGrpSpPr/>
          <p:nvPr/>
        </p:nvGrpSpPr>
        <p:grpSpPr>
          <a:xfrm>
            <a:off x="3630609" y="4371148"/>
            <a:ext cx="7763054" cy="1735341"/>
            <a:chOff x="3630609" y="4371148"/>
            <a:chExt cx="7763054" cy="17353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98FF97-C418-569D-F8FB-3E6333738FA2}"/>
                </a:ext>
              </a:extLst>
            </p:cNvPr>
            <p:cNvSpPr txBox="1"/>
            <p:nvPr/>
          </p:nvSpPr>
          <p:spPr>
            <a:xfrm>
              <a:off x="3630609" y="4395088"/>
              <a:ext cx="12849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plan_results</a:t>
              </a:r>
              <a:r>
                <a:rPr lang="en-US" sz="1400" dirty="0">
                  <a:solidFill>
                    <a:schemeClr val="bg1"/>
                  </a:solidFill>
                </a:rPr>
                <a:t> =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237B03-7B62-ADC3-2362-5902BBAE31BA}"/>
                </a:ext>
              </a:extLst>
            </p:cNvPr>
            <p:cNvSpPr txBox="1"/>
            <p:nvPr/>
          </p:nvSpPr>
          <p:spPr>
            <a:xfrm>
              <a:off x="4746291" y="4388335"/>
              <a:ext cx="1686267" cy="31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execute_plan</a:t>
              </a:r>
              <a:r>
                <a:rPr lang="en-US" sz="1400" dirty="0">
                  <a:solidFill>
                    <a:schemeClr val="bg1"/>
                  </a:solidFill>
                </a:rPr>
                <a:t>(</a:t>
              </a:r>
              <a:r>
                <a: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plan</a:t>
              </a:r>
              <a:r>
                <a:rPr lang="en-US" sz="1400" dirty="0">
                  <a:solidFill>
                    <a:schemeClr val="bg1"/>
                  </a:solidFill>
                </a:rPr>
                <a:t>}</a:t>
              </a:r>
            </a:p>
          </p:txBody>
        </p: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D68AF848-0363-28E3-2703-3DC3408CD1A9}"/>
                </a:ext>
              </a:extLst>
            </p:cNvPr>
            <p:cNvSpPr txBox="1"/>
            <p:nvPr/>
          </p:nvSpPr>
          <p:spPr>
            <a:xfrm>
              <a:off x="9341432" y="4371148"/>
              <a:ext cx="19850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Task Manager</a:t>
              </a:r>
            </a:p>
          </p:txBody>
        </p:sp>
        <p:sp>
          <p:nvSpPr>
            <p:cNvPr id="1038" name="TextBox 1037">
              <a:extLst>
                <a:ext uri="{FF2B5EF4-FFF2-40B4-BE49-F238E27FC236}">
                  <a16:creationId xmlns:a16="http://schemas.microsoft.com/office/drawing/2014/main" id="{647D7780-75C3-7D96-4D1F-B9605EFF06F0}"/>
                </a:ext>
              </a:extLst>
            </p:cNvPr>
            <p:cNvSpPr txBox="1"/>
            <p:nvPr/>
          </p:nvSpPr>
          <p:spPr>
            <a:xfrm>
              <a:off x="9674702" y="4798247"/>
              <a:ext cx="11299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0" dirty="0">
                  <a:solidFill>
                    <a:srgbClr val="262730"/>
                  </a:solidFill>
                  <a:effectLst/>
                  <a:latin typeface="Source Sans Pro" panose="020B0503030403020204" pitchFamily="34" charset="0"/>
                </a:rPr>
                <a:t>🤖</a:t>
              </a:r>
            </a:p>
          </p:txBody>
        </p:sp>
        <p:cxnSp>
          <p:nvCxnSpPr>
            <p:cNvPr id="1039" name="Straight Arrow Connector 1038">
              <a:extLst>
                <a:ext uri="{FF2B5EF4-FFF2-40B4-BE49-F238E27FC236}">
                  <a16:creationId xmlns:a16="http://schemas.microsoft.com/office/drawing/2014/main" id="{C3513D90-FE0F-52B6-2E8D-68A08B952C3F}"/>
                </a:ext>
              </a:extLst>
            </p:cNvPr>
            <p:cNvCxnSpPr>
              <a:cxnSpLocks/>
              <a:endCxn id="1037" idx="1"/>
            </p:cNvCxnSpPr>
            <p:nvPr/>
          </p:nvCxnSpPr>
          <p:spPr>
            <a:xfrm>
              <a:off x="6432558" y="4596848"/>
              <a:ext cx="2908874" cy="5133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D5ABF69C-07D0-A2C4-901B-D5A029515CB3}"/>
                </a:ext>
              </a:extLst>
            </p:cNvPr>
            <p:cNvSpPr txBox="1"/>
            <p:nvPr/>
          </p:nvSpPr>
          <p:spPr>
            <a:xfrm>
              <a:off x="9091366" y="5737157"/>
              <a:ext cx="230229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Async Task Execution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454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A4EE-D9B3-53E9-C7D8-74E6B1F4A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D2E34AB-2F43-A733-B8DD-7BD4F4BCA1CC}"/>
              </a:ext>
            </a:extLst>
          </p:cNvPr>
          <p:cNvSpPr txBox="1"/>
          <p:nvPr/>
        </p:nvSpPr>
        <p:spPr>
          <a:xfrm>
            <a:off x="205408" y="292069"/>
            <a:ext cx="7094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Agentic Reasoning Frameworks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8657DA-1186-9A87-01E3-BA48C7529145}"/>
              </a:ext>
            </a:extLst>
          </p:cNvPr>
          <p:cNvSpPr txBox="1"/>
          <p:nvPr/>
        </p:nvSpPr>
        <p:spPr>
          <a:xfrm>
            <a:off x="584614" y="1378012"/>
            <a:ext cx="633615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Chain of Thought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Tree Based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Tree of Thoughts (2023)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Reasoning via Planning (2023)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Language Agent Tree Search (2023)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Planning with Feedback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ReAct</a:t>
            </a:r>
            <a:r>
              <a:rPr lang="en-US" sz="2800" dirty="0"/>
              <a:t> (2022)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Reflexion</a:t>
            </a:r>
            <a:r>
              <a:rPr lang="en-US" sz="2800" dirty="0"/>
              <a:t> (2023)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LLMCompiler</a:t>
            </a:r>
            <a:r>
              <a:rPr lang="en-US" sz="2800" dirty="0"/>
              <a:t> (2024)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EA81F0-F147-7CCC-6584-B473F78FF80B}"/>
              </a:ext>
            </a:extLst>
          </p:cNvPr>
          <p:cNvSpPr txBox="1"/>
          <p:nvPr/>
        </p:nvSpPr>
        <p:spPr>
          <a:xfrm>
            <a:off x="7694275" y="6364706"/>
            <a:ext cx="442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div.beehiiv.com</a:t>
            </a:r>
            <a:r>
              <a:rPr lang="en-US" dirty="0"/>
              <a:t>/p/need-talk-agents</a:t>
            </a:r>
          </a:p>
        </p:txBody>
      </p:sp>
    </p:spTree>
    <p:extLst>
      <p:ext uri="{BB962C8B-B14F-4D97-AF65-F5344CB8AC3E}">
        <p14:creationId xmlns:p14="http://schemas.microsoft.com/office/powerpoint/2010/main" val="3653071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9A76B-FFCB-E8C5-A1D8-0EF7FD633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A13B715-9F7F-DEB9-EF38-7B523AA234DC}"/>
              </a:ext>
            </a:extLst>
          </p:cNvPr>
          <p:cNvSpPr txBox="1"/>
          <p:nvPr/>
        </p:nvSpPr>
        <p:spPr>
          <a:xfrm>
            <a:off x="205408" y="292069"/>
            <a:ext cx="5440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Chain of Thought (2022)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CB8B63-5CB7-F018-4AA1-A17395136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94" y="1170439"/>
            <a:ext cx="9478617" cy="55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4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6ACF-08CD-D4F5-62D6-07705B119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F6BAB63-4EEA-ED57-1F81-459A086D4A1A}"/>
              </a:ext>
            </a:extLst>
          </p:cNvPr>
          <p:cNvSpPr txBox="1"/>
          <p:nvPr/>
        </p:nvSpPr>
        <p:spPr>
          <a:xfrm>
            <a:off x="205408" y="292069"/>
            <a:ext cx="5763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4000" dirty="0"/>
              <a:t>Tree of Thoughts (2023)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F875F3-7358-3CB2-14B6-FECD859D5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94" y="1191229"/>
            <a:ext cx="9611611" cy="556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54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381F0-4F86-D0DA-42F8-DCB0441C6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9677AD-BD27-FBBA-B9B1-6E2698270834}"/>
              </a:ext>
            </a:extLst>
          </p:cNvPr>
          <p:cNvSpPr txBox="1"/>
          <p:nvPr/>
        </p:nvSpPr>
        <p:spPr>
          <a:xfrm>
            <a:off x="205408" y="292069"/>
            <a:ext cx="7223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4000" dirty="0"/>
              <a:t>Reasoning via Planning (2023)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DB8FB-B329-26FB-36A7-FE58DD6FD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362" y="1160039"/>
            <a:ext cx="9759276" cy="569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7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431C9-581A-729D-0908-6C3AC5759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0"/>
            <a:ext cx="10515600" cy="1325563"/>
          </a:xfrm>
        </p:spPr>
        <p:txBody>
          <a:bodyPr/>
          <a:lstStyle/>
          <a:p>
            <a:r>
              <a:rPr lang="en-US" dirty="0"/>
              <a:t>LLM Benchmark Performance is Plateauing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0A14E-6BD0-4244-B3FC-E1E88C0D5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31" y="1951849"/>
            <a:ext cx="3256722" cy="18982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Models trained with cross-entropy loss on next token prediction are plateauing according to standard benchmarks (MMLU)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C461-D6B8-FBF2-1325-987337B7E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70" y="1079429"/>
            <a:ext cx="8394939" cy="573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B80BAC-CA20-E67E-4A3D-46779A6A35FA}"/>
              </a:ext>
            </a:extLst>
          </p:cNvPr>
          <p:cNvSpPr txBox="1"/>
          <p:nvPr/>
        </p:nvSpPr>
        <p:spPr>
          <a:xfrm>
            <a:off x="242091" y="5501717"/>
            <a:ext cx="3078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(@</a:t>
            </a:r>
            <a:r>
              <a:rPr lang="en-US" dirty="0" err="1"/>
              <a:t>maximelabonne</a:t>
            </a:r>
            <a:r>
              <a:rPr lang="en-US" dirty="0"/>
              <a:t> </a:t>
            </a:r>
            <a:r>
              <a:rPr lang="en-US" dirty="0">
                <a:effectLst/>
                <a:hlinkClick r:id="rId3" tooltip="https://x.com/maximelabonne/status/1838170077021053004"/>
              </a:rPr>
              <a:t>https://x.com/maximelabonne/status/1838170077021053004</a:t>
            </a:r>
            <a:r>
              <a:rPr lang="en-US" dirty="0">
                <a:effectLst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02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9A22A-CAF5-FFD7-E4CA-094CAE0C3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6F954D-1246-7D0F-1F06-A16028910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587" y="841341"/>
            <a:ext cx="9226826" cy="60166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9439E-2793-0F5D-FA4A-4CD829E1DA96}"/>
              </a:ext>
            </a:extLst>
          </p:cNvPr>
          <p:cNvSpPr txBox="1"/>
          <p:nvPr/>
        </p:nvSpPr>
        <p:spPr>
          <a:xfrm>
            <a:off x="205408" y="292069"/>
            <a:ext cx="864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4000" dirty="0"/>
              <a:t>Language Agent Tree Search (2023)</a:t>
            </a:r>
          </a:p>
        </p:txBody>
      </p:sp>
    </p:spTree>
    <p:extLst>
      <p:ext uri="{BB962C8B-B14F-4D97-AF65-F5344CB8AC3E}">
        <p14:creationId xmlns:p14="http://schemas.microsoft.com/office/powerpoint/2010/main" val="950763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73448-72F3-949F-030B-9C03B13C4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8B5E98A-2C9E-6D09-3B5C-996B80A5E95D}"/>
              </a:ext>
            </a:extLst>
          </p:cNvPr>
          <p:cNvSpPr txBox="1"/>
          <p:nvPr/>
        </p:nvSpPr>
        <p:spPr>
          <a:xfrm>
            <a:off x="205408" y="292069"/>
            <a:ext cx="3467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4000" dirty="0" err="1"/>
              <a:t>ReAct</a:t>
            </a:r>
            <a:r>
              <a:rPr lang="en-US" sz="4000" dirty="0"/>
              <a:t> (2022)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22E25-F29C-9ED6-E4B9-C75E00579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46" y="1911104"/>
            <a:ext cx="11594307" cy="46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75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A669D-33C8-68FA-1B76-AD7305C42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BCAD01E-15B1-F27F-39FF-CAA559361039}"/>
              </a:ext>
            </a:extLst>
          </p:cNvPr>
          <p:cNvSpPr txBox="1"/>
          <p:nvPr/>
        </p:nvSpPr>
        <p:spPr>
          <a:xfrm>
            <a:off x="205408" y="292069"/>
            <a:ext cx="4195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4000" dirty="0" err="1"/>
              <a:t>Reflexion</a:t>
            </a:r>
            <a:r>
              <a:rPr lang="en-US" sz="4000" dirty="0"/>
              <a:t> (2023)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7DFE2-BFA0-695E-8F84-BB9606AA6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528" y="0"/>
            <a:ext cx="7479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23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8A3D8-BF03-5959-A89E-492BD824F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8F5676F-7204-92AE-E9D2-23F603700CA7}"/>
              </a:ext>
            </a:extLst>
          </p:cNvPr>
          <p:cNvSpPr txBox="1"/>
          <p:nvPr/>
        </p:nvSpPr>
        <p:spPr>
          <a:xfrm>
            <a:off x="205408" y="292069"/>
            <a:ext cx="4195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4000" dirty="0" err="1"/>
              <a:t>Reflexion</a:t>
            </a:r>
            <a:r>
              <a:rPr lang="en-US" sz="4000" dirty="0"/>
              <a:t> (2023)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DD4D9-785A-8936-64CA-753E32F49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8453"/>
            <a:ext cx="12213261" cy="52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75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B4D53-F6F5-97F6-5C4F-B47E8B881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2162A-879B-FA2A-7E65-C5E31E57E87C}"/>
              </a:ext>
            </a:extLst>
          </p:cNvPr>
          <p:cNvSpPr txBox="1"/>
          <p:nvPr/>
        </p:nvSpPr>
        <p:spPr>
          <a:xfrm>
            <a:off x="205408" y="292069"/>
            <a:ext cx="4772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LLM Compiler (2023)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BA13BFD-A4E7-1FD1-936E-F1FFF3731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999955"/>
            <a:ext cx="121920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F2A73C-6C60-E4AC-A738-3C199E44B0BC}"/>
              </a:ext>
            </a:extLst>
          </p:cNvPr>
          <p:cNvSpPr txBox="1"/>
          <p:nvPr/>
        </p:nvSpPr>
        <p:spPr>
          <a:xfrm>
            <a:off x="8781002" y="6374295"/>
            <a:ext cx="341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/abs/2312.04511</a:t>
            </a:r>
          </a:p>
        </p:txBody>
      </p:sp>
    </p:spTree>
    <p:extLst>
      <p:ext uri="{BB962C8B-B14F-4D97-AF65-F5344CB8AC3E}">
        <p14:creationId xmlns:p14="http://schemas.microsoft.com/office/powerpoint/2010/main" val="1595484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EFCA5-FB1B-51DF-9FCD-9C29109E8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0C5D-5229-CC13-F337-1D3B82A5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9" y="0"/>
            <a:ext cx="10515600" cy="1325563"/>
          </a:xfrm>
        </p:spPr>
        <p:txBody>
          <a:bodyPr/>
          <a:lstStyle/>
          <a:p>
            <a:r>
              <a:rPr lang="en-US" dirty="0"/>
              <a:t>LLM Benchmark Performance is Plateauing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A4722FA-2692-156F-C37E-1AF10A98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6399"/>
            <a:ext cx="10515600" cy="50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B071C5-C322-22EC-81A3-8020CBBD671D}"/>
              </a:ext>
            </a:extLst>
          </p:cNvPr>
          <p:cNvSpPr txBox="1"/>
          <p:nvPr/>
        </p:nvSpPr>
        <p:spPr>
          <a:xfrm>
            <a:off x="7594600" y="6068109"/>
            <a:ext cx="459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Cascadia Mono"/>
              </a:rPr>
              <a:t>(2024), "How Far Behind Are Open Models?". 'https://</a:t>
            </a:r>
            <a:r>
              <a:rPr lang="en-US" b="0" i="0" dirty="0" err="1">
                <a:effectLst/>
                <a:latin typeface="Cascadia Mono"/>
              </a:rPr>
              <a:t>epoch.ai</a:t>
            </a:r>
            <a:r>
              <a:rPr lang="en-US" b="0" i="0" dirty="0">
                <a:effectLst/>
                <a:latin typeface="Cascadia Mono"/>
              </a:rPr>
              <a:t>/blog/open-models-report'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4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03CD3-F17E-3A44-56B6-5BEE9FF78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4CF3-60C6-E2F9-9DE1-147D14A92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98"/>
            <a:ext cx="11386380" cy="1325563"/>
          </a:xfrm>
        </p:spPr>
        <p:txBody>
          <a:bodyPr/>
          <a:lstStyle/>
          <a:p>
            <a:r>
              <a:rPr lang="en-US" dirty="0"/>
              <a:t>What is left to Optimize?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911A5-59D4-FD7D-5865-8A8EA232795C}"/>
              </a:ext>
            </a:extLst>
          </p:cNvPr>
          <p:cNvSpPr txBox="1"/>
          <p:nvPr/>
        </p:nvSpPr>
        <p:spPr>
          <a:xfrm>
            <a:off x="1098550" y="1727874"/>
            <a:ext cx="99949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Speed,</a:t>
            </a:r>
            <a:r>
              <a:rPr lang="en-US" sz="6600" dirty="0"/>
              <a:t> </a:t>
            </a:r>
            <a:r>
              <a:rPr lang="en-US" sz="6600" dirty="0">
                <a:solidFill>
                  <a:srgbClr val="FF0000"/>
                </a:solidFill>
              </a:rPr>
              <a:t>Size </a:t>
            </a:r>
            <a:r>
              <a:rPr lang="en-US" sz="6600" dirty="0"/>
              <a:t>and Grounding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7786E-3901-0617-65FD-DFDA4F470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440" y="2925418"/>
            <a:ext cx="67183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1D8057-32AC-90C9-6448-31E79EBC2161}"/>
              </a:ext>
            </a:extLst>
          </p:cNvPr>
          <p:cNvSpPr txBox="1"/>
          <p:nvPr/>
        </p:nvSpPr>
        <p:spPr>
          <a:xfrm>
            <a:off x="8470900" y="6354418"/>
            <a:ext cx="372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/pdf/2402.13116v4</a:t>
            </a:r>
          </a:p>
        </p:txBody>
      </p:sp>
    </p:spTree>
    <p:extLst>
      <p:ext uri="{BB962C8B-B14F-4D97-AF65-F5344CB8AC3E}">
        <p14:creationId xmlns:p14="http://schemas.microsoft.com/office/powerpoint/2010/main" val="842135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78C58-3805-49EC-7B01-5A89309DA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6EBE5E-23F8-356A-C426-314676066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48" y="0"/>
            <a:ext cx="11543103" cy="6718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0FDE2E-5FB6-CFDE-B8DA-F49074974D5B}"/>
              </a:ext>
            </a:extLst>
          </p:cNvPr>
          <p:cNvSpPr txBox="1"/>
          <p:nvPr/>
        </p:nvSpPr>
        <p:spPr>
          <a:xfrm>
            <a:off x="8661400" y="6533592"/>
            <a:ext cx="372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/pdf/2402.13116v4</a:t>
            </a:r>
          </a:p>
        </p:txBody>
      </p:sp>
    </p:spTree>
    <p:extLst>
      <p:ext uri="{BB962C8B-B14F-4D97-AF65-F5344CB8AC3E}">
        <p14:creationId xmlns:p14="http://schemas.microsoft.com/office/powerpoint/2010/main" val="1808865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C09D6-D7DD-106C-2529-8BB7E320F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14492BE-266F-9EBF-117D-DCCF7C17652F}"/>
              </a:ext>
            </a:extLst>
          </p:cNvPr>
          <p:cNvSpPr txBox="1"/>
          <p:nvPr/>
        </p:nvSpPr>
        <p:spPr>
          <a:xfrm>
            <a:off x="0" y="6440269"/>
            <a:ext cx="12382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research.google</a:t>
            </a:r>
            <a:r>
              <a:rPr lang="en-US" sz="1400" dirty="0"/>
              <a:t>/blog/distilling-step-by-step-outperforming-larger-language-models-with-less-training-data-and-smaller-model-sizes/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180FE6-5A51-DA83-38D5-8418183D9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4" y="279400"/>
            <a:ext cx="11999092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22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52B0E-68E5-4CE2-271E-B1706F475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49A-AB2B-23E7-E377-084814CE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86" y="404882"/>
            <a:ext cx="3362740" cy="1325563"/>
          </a:xfrm>
        </p:spPr>
        <p:txBody>
          <a:bodyPr/>
          <a:lstStyle/>
          <a:p>
            <a:r>
              <a:rPr lang="en-US" dirty="0"/>
              <a:t>SLM vs LLM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439D65D-537E-747F-57CF-C5FAD0DF4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8319" r="2936" b="2319"/>
          <a:stretch/>
        </p:blipFill>
        <p:spPr bwMode="auto">
          <a:xfrm>
            <a:off x="4174435" y="-8122"/>
            <a:ext cx="8017565" cy="68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80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6547D-971E-7CCB-AE3A-C7F3C8807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CD6D-D33D-011B-72D0-6494EE9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AI Agents are the Foreseeable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BC5F2-D37A-7B77-D9B1-FC3E5C6B7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63471" cy="360776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LMs are plateauing, so they’re getting smaller and faster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This allows them to process more content on smaller devices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Faster models on edge devices admits orchestration of many LMs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Grounding mitigates hallucinations/confabulations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Datasets are focusing on the “cognitive reasoning core”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Tools significantly increase LLM capabilities and give them agency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agency -&gt; more automation = bigger savings $$$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BD1A5-A8C1-F918-EB24-828250D29DB7}"/>
              </a:ext>
            </a:extLst>
          </p:cNvPr>
          <p:cNvSpPr txBox="1"/>
          <p:nvPr/>
        </p:nvSpPr>
        <p:spPr>
          <a:xfrm>
            <a:off x="1759225" y="5712726"/>
            <a:ext cx="9021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We will need a new breakthrough, like reasoning models trained via RL, before a new paradigm is reached</a:t>
            </a:r>
          </a:p>
        </p:txBody>
      </p:sp>
    </p:spTree>
    <p:extLst>
      <p:ext uri="{BB962C8B-B14F-4D97-AF65-F5344CB8AC3E}">
        <p14:creationId xmlns:p14="http://schemas.microsoft.com/office/powerpoint/2010/main" val="38540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ADA84-AA3C-B155-DB6F-D71991CA7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940F8-65DD-E82C-23E0-EA7C7D3D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Agents work?</a:t>
            </a:r>
          </a:p>
        </p:txBody>
      </p:sp>
    </p:spTree>
    <p:extLst>
      <p:ext uri="{BB962C8B-B14F-4D97-AF65-F5344CB8AC3E}">
        <p14:creationId xmlns:p14="http://schemas.microsoft.com/office/powerpoint/2010/main" val="4096752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686</Words>
  <Application>Microsoft Macintosh PowerPoint</Application>
  <PresentationFormat>Widescreen</PresentationFormat>
  <Paragraphs>140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Aptos Display</vt:lpstr>
      <vt:lpstr>Arial</vt:lpstr>
      <vt:lpstr>Cascadia Mono</vt:lpstr>
      <vt:lpstr>Source Sans Pro</vt:lpstr>
      <vt:lpstr>Office Theme</vt:lpstr>
      <vt:lpstr>AI Agents</vt:lpstr>
      <vt:lpstr>LLM Benchmark Performance is Plateauing</vt:lpstr>
      <vt:lpstr>LLM Benchmark Performance is Plateauing</vt:lpstr>
      <vt:lpstr>What is left to Optimize? </vt:lpstr>
      <vt:lpstr>PowerPoint Presentation</vt:lpstr>
      <vt:lpstr>PowerPoint Presentation</vt:lpstr>
      <vt:lpstr>SLM vs LLM</vt:lpstr>
      <vt:lpstr>Why AI Agents are the Foreseeable Future</vt:lpstr>
      <vt:lpstr>So How do Agents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Crock</dc:creator>
  <cp:lastModifiedBy>Nathan Crock</cp:lastModifiedBy>
  <cp:revision>2</cp:revision>
  <dcterms:created xsi:type="dcterms:W3CDTF">2024-10-28T14:40:26Z</dcterms:created>
  <dcterms:modified xsi:type="dcterms:W3CDTF">2024-11-22T18:12:24Z</dcterms:modified>
</cp:coreProperties>
</file>