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Pinyon Script"/>
      <p:regular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PinyonScript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2b02873533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2b02873533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2b02873533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2b02873533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2b02873533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2b02873533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2b02873533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2b02873533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2b02873533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2b02873533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2b02873533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2b02873533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2b02873533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2b02873533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2b02873533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2b02873533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2b02873533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2b02873533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2b7994ff8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2b7994ff8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2b0287353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2b028735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2b7994ff8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2b7994ff8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2b02873533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2b02873533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2b02873533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2b02873533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2b02873533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2b02873533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2b02873533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2b02873533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2b02873533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2b02873533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2b02873533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2b02873533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2b02873533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2b02873533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2b02873533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2b02873533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2b02873533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2b02873533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2b02873533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2b02873533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2b02873533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2b02873533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2b02873533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2b02873533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2b0287353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2b0287353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2b02873533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2b0287353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2b02873533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2b02873533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2b02873533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2b02873533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2b02873533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2b02873533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drive.google.com/file/d/1BK-95ES7UjbHiYVlWNjn0NwYzJRIQMfJ/view" TargetMode="External"/><Relationship Id="rId4" Type="http://schemas.openxmlformats.org/officeDocument/2006/relationships/image" Target="../media/image11.jpg"/><Relationship Id="rId5" Type="http://schemas.openxmlformats.org/officeDocument/2006/relationships/image" Target="../media/image5.png"/><Relationship Id="rId6" Type="http://schemas.openxmlformats.org/officeDocument/2006/relationships/hyperlink" Target="https://jalammar.github.io/visualizing-neural-machine-translation-mechanics-of-seq2seq-models-with-attention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arxiv.org/pdf/1409.0473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drive.google.com/file/d/153qaBvMmmAVMQLd9Tkd-j6V7zEtRsIqe/view" TargetMode="External"/><Relationship Id="rId4" Type="http://schemas.openxmlformats.org/officeDocument/2006/relationships/image" Target="../media/image3.jpg"/><Relationship Id="rId5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drive.google.com/file/d/1uVoQv0eSNFLyu4jEFwhlIpwwtE1jxCiL/view" TargetMode="External"/><Relationship Id="rId4" Type="http://schemas.openxmlformats.org/officeDocument/2006/relationships/image" Target="../media/image4.jpg"/><Relationship Id="rId5" Type="http://schemas.openxmlformats.org/officeDocument/2006/relationships/hyperlink" Target="https://jalammar.github.io/visualizing-neural-machine-translation-mechanics-of-seq2seq-models-with-attention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16.png"/><Relationship Id="rId7" Type="http://schemas.openxmlformats.org/officeDocument/2006/relationships/hyperlink" Target="https://arxiv.org/pdf/1409.0473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Relationship Id="rId4" Type="http://schemas.openxmlformats.org/officeDocument/2006/relationships/hyperlink" Target="https://arxiv.org/pdf/1409.0473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hyperlink" Target="https://arxiv.org/pdf/1706.03762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Relationship Id="rId4" Type="http://schemas.openxmlformats.org/officeDocument/2006/relationships/hyperlink" Target="https://arxiv.org/pdf/1706.03762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hyperlink" Target="https://jalammar.github.io/illustrated-transformer/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Relationship Id="rId5" Type="http://schemas.openxmlformats.org/officeDocument/2006/relationships/image" Target="../media/image18.png"/><Relationship Id="rId6" Type="http://schemas.openxmlformats.org/officeDocument/2006/relationships/hyperlink" Target="https://jalammar.github.io/illustrated-transformer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Relationship Id="rId4" Type="http://schemas.openxmlformats.org/officeDocument/2006/relationships/hyperlink" Target="https://jalammar.github.io/illustrated-transformer/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Relationship Id="rId4" Type="http://schemas.openxmlformats.org/officeDocument/2006/relationships/image" Target="../media/image30.gif"/><Relationship Id="rId5" Type="http://schemas.openxmlformats.org/officeDocument/2006/relationships/hyperlink" Target="https://towardsdatascience.com/illustrated-guide-to-transformers-step-by-step-explanation-f74876522bc0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Relationship Id="rId4" Type="http://schemas.openxmlformats.org/officeDocument/2006/relationships/hyperlink" Target="https://towardsdatascience.com/illustrated-guide-to-transformers-step-by-step-explanation-f74876522bc0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Relationship Id="rId4" Type="http://schemas.openxmlformats.org/officeDocument/2006/relationships/hyperlink" Target="https://towardsdatascience.com/illustrated-guide-to-transformers-step-by-step-explanation-f74876522bc0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colab.research.google.com/github/tensorflow/tensor2tensor/blob/master/tensor2tensor/notebooks/hello_t2t.ipynb#scrollTo=OJKU36QAfqOC" TargetMode="External"/><Relationship Id="rId4" Type="http://schemas.openxmlformats.org/officeDocument/2006/relationships/hyperlink" Target="https://colab.research.google.com/github/tensorflow/tensor2tensor/blob/master/tensor2tensor/notebooks/hello_t2t.ipynb#scrollTo=OJKU36QAfqOC" TargetMode="External"/><Relationship Id="rId5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hyperlink" Target="https://www.youtube.com/watch?v=wjZofJX0v4M&amp;t=59s" TargetMode="External"/><Relationship Id="rId5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arxiv.org/abs/1706.03762" TargetMode="External"/><Relationship Id="rId4" Type="http://schemas.openxmlformats.org/officeDocument/2006/relationships/image" Target="../media/image21.png"/><Relationship Id="rId5" Type="http://schemas.openxmlformats.org/officeDocument/2006/relationships/hyperlink" Target="https://en.wikipedia.org/wiki/J._R._Firth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hyperlink" Target="https://medium.com/@kirudang/language-model-history-before-and-after-transformer-the-ai-revolution-bedc7948a130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arxiv.org/pdf/1301.3781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hyperlink" Target="https://colab.research.google.com/drive/1D8MzHRZWgVVn8euqlgFhSOlGQcpzVooq#scrollTo=K5pDqrJ4vk8c&amp;uniqifier=1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hyperlink" Target="https://arxiv.org/pdf/1301.3781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602575" y="494975"/>
            <a:ext cx="8115000" cy="98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/>
              <a:t>Transformers</a:t>
            </a:r>
            <a:r>
              <a:rPr lang="en-GB" sz="4200"/>
              <a:t> for Everyone</a:t>
            </a:r>
            <a:endParaRPr sz="42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216875" y="4398800"/>
            <a:ext cx="4886400" cy="63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Kunal Kanawade</a:t>
            </a:r>
            <a:endParaRPr sz="2000"/>
          </a:p>
        </p:txBody>
      </p:sp>
      <p:sp>
        <p:nvSpPr>
          <p:cNvPr id="56" name="Google Shape;56;p13"/>
          <p:cNvSpPr txBox="1"/>
          <p:nvPr/>
        </p:nvSpPr>
        <p:spPr>
          <a:xfrm>
            <a:off x="7352975" y="4697900"/>
            <a:ext cx="1606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Date: 31</a:t>
            </a:r>
            <a:r>
              <a:rPr baseline="30000" lang="en-GB" sz="1000">
                <a:solidFill>
                  <a:schemeClr val="dk2"/>
                </a:solidFill>
              </a:rPr>
              <a:t>st</a:t>
            </a:r>
            <a:r>
              <a:rPr lang="en-GB" sz="1000">
                <a:solidFill>
                  <a:schemeClr val="dk2"/>
                </a:solidFill>
              </a:rPr>
              <a:t> January 2025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0350" y="1629575"/>
            <a:ext cx="4579443" cy="261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Embedding</a:t>
            </a:r>
            <a:endParaRPr/>
          </a:p>
        </p:txBody>
      </p:sp>
      <p:sp>
        <p:nvSpPr>
          <p:cNvPr id="120" name="Google Shape;120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8375" y="161413"/>
            <a:ext cx="6306450" cy="4888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Why Attention is needed ?</a:t>
            </a:r>
            <a:endParaRPr/>
          </a:p>
        </p:txBody>
      </p:sp>
      <p:pic>
        <p:nvPicPr>
          <p:cNvPr id="127" name="Google Shape;127;p23" title="seq2seq_4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52475"/>
            <a:ext cx="8293748" cy="221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3575" y="3174200"/>
            <a:ext cx="5260899" cy="18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 txBox="1"/>
          <p:nvPr/>
        </p:nvSpPr>
        <p:spPr>
          <a:xfrm>
            <a:off x="6619200" y="4392875"/>
            <a:ext cx="1373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Source:</a:t>
            </a:r>
            <a:r>
              <a:rPr lang="en-GB" sz="1000" u="sng">
                <a:solidFill>
                  <a:schemeClr val="hlink"/>
                </a:solidFill>
                <a:hlinkClick r:id="rId6"/>
              </a:rPr>
              <a:t>Link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Why Attention is needed ?</a:t>
            </a:r>
            <a:endParaRPr/>
          </a:p>
        </p:txBody>
      </p:sp>
      <p:sp>
        <p:nvSpPr>
          <p:cNvPr id="135" name="Google Shape;135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</a:t>
            </a:r>
            <a:r>
              <a:rPr lang="en-GB"/>
              <a:t>he use of a fixed-length vector is bottleneck in improving the performance of this basic encoder–decoder architecture,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Bahdanau et al.,2014</a:t>
            </a:r>
            <a:r>
              <a:rPr lang="en-GB"/>
              <a:t>  proposed a model to automatically (soft-)search for parts of a source sentence that are relevant to predicting a target word, without having to form these parts as a hard segment explicitly.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And hence </a:t>
            </a:r>
            <a:r>
              <a:rPr b="1" lang="en-GB"/>
              <a:t>Attention</a:t>
            </a:r>
            <a:r>
              <a:rPr lang="en-GB"/>
              <a:t> is needed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5" title="RNN_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349" y="1348675"/>
            <a:ext cx="4969300" cy="311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Recurrent Neural Networks</a:t>
            </a:r>
            <a:endParaRPr/>
          </a:p>
        </p:txBody>
      </p:sp>
      <p:pic>
        <p:nvPicPr>
          <p:cNvPr id="142" name="Google Shape;14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2363" y="1215875"/>
            <a:ext cx="4143375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5"/>
          <p:cNvSpPr txBox="1"/>
          <p:nvPr/>
        </p:nvSpPr>
        <p:spPr>
          <a:xfrm>
            <a:off x="4870900" y="2654250"/>
            <a:ext cx="3579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Unlike feedforward networks, RNNs have loops that allow them to retain information from previous time steps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Attention is here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6" title="seq2seq_7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1030861"/>
            <a:ext cx="9144000" cy="401007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6"/>
          <p:cNvSpPr txBox="1"/>
          <p:nvPr/>
        </p:nvSpPr>
        <p:spPr>
          <a:xfrm>
            <a:off x="6619200" y="4392875"/>
            <a:ext cx="1373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Source:</a:t>
            </a:r>
            <a:r>
              <a:rPr lang="en-GB" sz="1000" u="sng">
                <a:solidFill>
                  <a:schemeClr val="hlink"/>
                </a:solidFill>
                <a:hlinkClick r:id="rId5"/>
              </a:rPr>
              <a:t>Link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Attention</a:t>
            </a:r>
            <a:r>
              <a:rPr lang="en-GB"/>
              <a:t> is here</a:t>
            </a:r>
            <a:endParaRPr/>
          </a:p>
        </p:txBody>
      </p:sp>
      <p:sp>
        <p:nvSpPr>
          <p:cNvPr id="157" name="Google Shape;157;p27"/>
          <p:cNvSpPr txBox="1"/>
          <p:nvPr>
            <p:ph idx="1" type="body"/>
          </p:nvPr>
        </p:nvSpPr>
        <p:spPr>
          <a:xfrm>
            <a:off x="3396825" y="649200"/>
            <a:ext cx="5659200" cy="10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Let αij be a probability that the target word yi is aligned to, or translated from, a source word xj . </a:t>
            </a:r>
            <a:endParaRPr/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8475" y="1608500"/>
            <a:ext cx="5211750" cy="125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7"/>
          <p:cNvPicPr preferRelativeResize="0"/>
          <p:nvPr/>
        </p:nvPicPr>
        <p:blipFill rotWithShape="1">
          <a:blip r:embed="rId4">
            <a:alphaModFix/>
          </a:blip>
          <a:srcRect b="0" l="10605" r="14443" t="0"/>
          <a:stretch/>
        </p:blipFill>
        <p:spPr>
          <a:xfrm>
            <a:off x="3272012" y="3454575"/>
            <a:ext cx="2028475" cy="13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8875" y="3426199"/>
            <a:ext cx="2372672" cy="14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7"/>
          <p:cNvSpPr txBox="1"/>
          <p:nvPr/>
        </p:nvSpPr>
        <p:spPr>
          <a:xfrm>
            <a:off x="3220050" y="2992875"/>
            <a:ext cx="213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accent1"/>
                </a:solidFill>
              </a:rPr>
              <a:t>Context Vector</a:t>
            </a:r>
            <a:endParaRPr sz="1800">
              <a:solidFill>
                <a:schemeClr val="accent1"/>
              </a:solidFill>
            </a:endParaRPr>
          </a:p>
        </p:txBody>
      </p:sp>
      <p:sp>
        <p:nvSpPr>
          <p:cNvPr id="162" name="Google Shape;162;p27"/>
          <p:cNvSpPr txBox="1"/>
          <p:nvPr/>
        </p:nvSpPr>
        <p:spPr>
          <a:xfrm>
            <a:off x="6315488" y="2992875"/>
            <a:ext cx="213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accent1"/>
                </a:solidFill>
              </a:rPr>
              <a:t>Attention</a:t>
            </a:r>
            <a:endParaRPr sz="1800">
              <a:solidFill>
                <a:schemeClr val="accent1"/>
              </a:solidFill>
            </a:endParaRPr>
          </a:p>
        </p:txBody>
      </p:sp>
      <p:pic>
        <p:nvPicPr>
          <p:cNvPr id="163" name="Google Shape;16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727" y="1103025"/>
            <a:ext cx="2250900" cy="376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7"/>
          <p:cNvSpPr txBox="1"/>
          <p:nvPr/>
        </p:nvSpPr>
        <p:spPr>
          <a:xfrm>
            <a:off x="2363900" y="4757225"/>
            <a:ext cx="908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Source:</a:t>
            </a:r>
            <a:r>
              <a:rPr lang="en-GB" sz="800" u="sng">
                <a:solidFill>
                  <a:schemeClr val="hlink"/>
                </a:solidFill>
                <a:hlinkClick r:id="rId7"/>
              </a:rPr>
              <a:t>Link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Attention is here</a:t>
            </a:r>
            <a:endParaRPr/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5200" y="1017725"/>
            <a:ext cx="7173602" cy="39395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1" name="Google Shape;171;p28"/>
          <p:cNvSpPr txBox="1"/>
          <p:nvPr/>
        </p:nvSpPr>
        <p:spPr>
          <a:xfrm>
            <a:off x="7195675" y="657350"/>
            <a:ext cx="908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Source:</a:t>
            </a:r>
            <a:r>
              <a:rPr lang="en-GB" sz="800" u="sng">
                <a:solidFill>
                  <a:schemeClr val="hlink"/>
                </a:solidFill>
                <a:hlinkClick r:id="rId4"/>
              </a:rPr>
              <a:t>Link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Enter Transformer</a:t>
            </a:r>
            <a:endParaRPr/>
          </a:p>
        </p:txBody>
      </p:sp>
      <p:sp>
        <p:nvSpPr>
          <p:cNvPr id="177" name="Google Shape;177;p29"/>
          <p:cNvSpPr txBox="1"/>
          <p:nvPr>
            <p:ph idx="1" type="body"/>
          </p:nvPr>
        </p:nvSpPr>
        <p:spPr>
          <a:xfrm>
            <a:off x="311700" y="1152475"/>
            <a:ext cx="3978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1"/>
                </a:solidFill>
              </a:rPr>
              <a:t>Encoder</a:t>
            </a:r>
            <a:r>
              <a:rPr lang="en-GB"/>
              <a:t> + </a:t>
            </a:r>
            <a:r>
              <a:rPr lang="en-GB">
                <a:solidFill>
                  <a:srgbClr val="980000"/>
                </a:solidFill>
              </a:rPr>
              <a:t>Decoder</a:t>
            </a:r>
            <a:r>
              <a:rPr lang="en-GB"/>
              <a:t> architecture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Unlike RNNs and LSTMs, Transformers process entire sequences in </a:t>
            </a:r>
            <a:r>
              <a:rPr b="1" lang="en-GB"/>
              <a:t>parallel</a:t>
            </a:r>
            <a:r>
              <a:rPr lang="en-GB"/>
              <a:t>, making them more efficient and scalable.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The </a:t>
            </a:r>
            <a:r>
              <a:rPr b="1" lang="en-GB"/>
              <a:t>self-attention mechanism</a:t>
            </a:r>
            <a:r>
              <a:rPr lang="en-GB"/>
              <a:t>, allows models to capture long-range dependencies</a:t>
            </a:r>
            <a:endParaRPr/>
          </a:p>
        </p:txBody>
      </p:sp>
      <p:pic>
        <p:nvPicPr>
          <p:cNvPr id="178" name="Google Shape;1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7919" y="0"/>
            <a:ext cx="422836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9"/>
          <p:cNvSpPr/>
          <p:nvPr/>
        </p:nvSpPr>
        <p:spPr>
          <a:xfrm>
            <a:off x="5237325" y="1646250"/>
            <a:ext cx="1236900" cy="19320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9"/>
          <p:cNvSpPr/>
          <p:nvPr/>
        </p:nvSpPr>
        <p:spPr>
          <a:xfrm>
            <a:off x="6609500" y="1017725"/>
            <a:ext cx="1236900" cy="2560500"/>
          </a:xfrm>
          <a:prstGeom prst="rect">
            <a:avLst/>
          </a:prstGeom>
          <a:noFill/>
          <a:ln cap="flat" cmpd="sng" w="38100">
            <a:solidFill>
              <a:srgbClr val="98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9"/>
          <p:cNvSpPr txBox="1"/>
          <p:nvPr/>
        </p:nvSpPr>
        <p:spPr>
          <a:xfrm>
            <a:off x="7701625" y="4572450"/>
            <a:ext cx="908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Source:</a:t>
            </a:r>
            <a:r>
              <a:rPr lang="en-GB" sz="800" u="sng">
                <a:solidFill>
                  <a:schemeClr val="hlink"/>
                </a:solidFill>
                <a:hlinkClick r:id="rId4"/>
              </a:rPr>
              <a:t>Link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/>
          <p:nvPr>
            <p:ph idx="1" type="body"/>
          </p:nvPr>
        </p:nvSpPr>
        <p:spPr>
          <a:xfrm>
            <a:off x="311700" y="1152475"/>
            <a:ext cx="8520600" cy="17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Input : A sentence </a:t>
            </a:r>
            <a:r>
              <a:rPr lang="en-GB"/>
              <a:t>with 6 words.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Output : Sentence with 6 words. (Translation task)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Input/output embeddings : d_model X 6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Enter Transformer</a:t>
            </a:r>
            <a:endParaRPr/>
          </a:p>
        </p:txBody>
      </p:sp>
      <p:pic>
        <p:nvPicPr>
          <p:cNvPr id="188" name="Google Shape;188;p30"/>
          <p:cNvPicPr preferRelativeResize="0"/>
          <p:nvPr/>
        </p:nvPicPr>
        <p:blipFill rotWithShape="1">
          <a:blip r:embed="rId3">
            <a:alphaModFix/>
          </a:blip>
          <a:srcRect b="6134" l="0" r="0" t="67330"/>
          <a:stretch/>
        </p:blipFill>
        <p:spPr>
          <a:xfrm>
            <a:off x="4196675" y="248825"/>
            <a:ext cx="4228350" cy="136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413" y="3387925"/>
            <a:ext cx="5286375" cy="127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0"/>
          <p:cNvSpPr txBox="1"/>
          <p:nvPr/>
        </p:nvSpPr>
        <p:spPr>
          <a:xfrm>
            <a:off x="494725" y="2926225"/>
            <a:ext cx="255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accent1"/>
                </a:solidFill>
              </a:rPr>
              <a:t>Positional encodings</a:t>
            </a:r>
            <a:endParaRPr sz="18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Self-Attention</a:t>
            </a:r>
            <a:endParaRPr/>
          </a:p>
        </p:txBody>
      </p:sp>
      <p:pic>
        <p:nvPicPr>
          <p:cNvPr id="196" name="Google Shape;196;p31"/>
          <p:cNvPicPr preferRelativeResize="0"/>
          <p:nvPr/>
        </p:nvPicPr>
        <p:blipFill rotWithShape="1">
          <a:blip r:embed="rId3">
            <a:alphaModFix/>
          </a:blip>
          <a:srcRect b="0" l="2361" r="60561" t="0"/>
          <a:stretch/>
        </p:blipFill>
        <p:spPr>
          <a:xfrm>
            <a:off x="704775" y="1152475"/>
            <a:ext cx="2548026" cy="39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1"/>
          <p:cNvPicPr preferRelativeResize="0"/>
          <p:nvPr/>
        </p:nvPicPr>
        <p:blipFill rotWithShape="1">
          <a:blip r:embed="rId3">
            <a:alphaModFix/>
          </a:blip>
          <a:srcRect b="3948" l="60892" r="1438" t="1809"/>
          <a:stretch/>
        </p:blipFill>
        <p:spPr>
          <a:xfrm>
            <a:off x="5041850" y="1152475"/>
            <a:ext cx="2588700" cy="37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1"/>
          <p:cNvSpPr txBox="1"/>
          <p:nvPr/>
        </p:nvSpPr>
        <p:spPr>
          <a:xfrm>
            <a:off x="7701625" y="4572450"/>
            <a:ext cx="908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Source:</a:t>
            </a:r>
            <a:r>
              <a:rPr lang="en-GB" sz="800" u="sng">
                <a:solidFill>
                  <a:schemeClr val="hlink"/>
                </a:solidFill>
                <a:hlinkClick r:id="rId4"/>
              </a:rPr>
              <a:t>Link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66825" y="1152475"/>
            <a:ext cx="4272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transformer is the backbone of the modern Large Language Models(LLMs) like ChatGPT, Gemini, Claude, etc.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They enable language understanding, translation, and even image processing.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Initially</a:t>
            </a:r>
            <a:r>
              <a:rPr lang="en-GB"/>
              <a:t> introduced for the accurate language translation tasks.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1825" y="1170125"/>
            <a:ext cx="4199776" cy="2399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Self-Attention</a:t>
            </a:r>
            <a:endParaRPr/>
          </a:p>
        </p:txBody>
      </p:sp>
      <p:pic>
        <p:nvPicPr>
          <p:cNvPr id="204" name="Google Shape;2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2" cy="2927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Self-Attention</a:t>
            </a:r>
            <a:endParaRPr/>
          </a:p>
        </p:txBody>
      </p:sp>
      <p:pic>
        <p:nvPicPr>
          <p:cNvPr id="210" name="Google Shape;21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09825"/>
            <a:ext cx="6165650" cy="388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3"/>
          <p:cNvPicPr preferRelativeResize="0"/>
          <p:nvPr/>
        </p:nvPicPr>
        <p:blipFill rotWithShape="1">
          <a:blip r:embed="rId4">
            <a:alphaModFix/>
          </a:blip>
          <a:srcRect b="17290" l="8442" r="18527" t="46598"/>
          <a:stretch/>
        </p:blipFill>
        <p:spPr>
          <a:xfrm>
            <a:off x="5245850" y="88525"/>
            <a:ext cx="3087802" cy="18574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2" name="Google Shape;212;p33"/>
          <p:cNvSpPr txBox="1"/>
          <p:nvPr/>
        </p:nvSpPr>
        <p:spPr>
          <a:xfrm>
            <a:off x="6951925" y="4452575"/>
            <a:ext cx="1091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Source: </a:t>
            </a:r>
            <a:r>
              <a:rPr lang="en-GB" sz="1000" u="sng">
                <a:solidFill>
                  <a:schemeClr val="hlink"/>
                </a:solidFill>
                <a:hlinkClick r:id="rId5"/>
              </a:rPr>
              <a:t>Link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13" name="Google Shape;213;p33"/>
          <p:cNvSpPr txBox="1"/>
          <p:nvPr/>
        </p:nvSpPr>
        <p:spPr>
          <a:xfrm>
            <a:off x="6243825" y="2533375"/>
            <a:ext cx="2665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Using skip connections such that HO = x + f(x)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Self-Attention</a:t>
            </a:r>
            <a:endParaRPr/>
          </a:p>
        </p:txBody>
      </p:sp>
      <p:sp>
        <p:nvSpPr>
          <p:cNvPr id="219" name="Google Shape;219;p34"/>
          <p:cNvSpPr txBox="1"/>
          <p:nvPr>
            <p:ph idx="1" type="body"/>
          </p:nvPr>
        </p:nvSpPr>
        <p:spPr>
          <a:xfrm>
            <a:off x="5365875" y="1152475"/>
            <a:ext cx="3466500" cy="10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Although this is only for a single head.</a:t>
            </a:r>
            <a:endParaRPr/>
          </a:p>
        </p:txBody>
      </p:sp>
      <p:pic>
        <p:nvPicPr>
          <p:cNvPr id="220" name="Google Shape;220;p34"/>
          <p:cNvPicPr preferRelativeResize="0"/>
          <p:nvPr/>
        </p:nvPicPr>
        <p:blipFill rotWithShape="1">
          <a:blip r:embed="rId3">
            <a:alphaModFix/>
          </a:blip>
          <a:srcRect b="0" l="13197" r="8012" t="0"/>
          <a:stretch/>
        </p:blipFill>
        <p:spPr>
          <a:xfrm>
            <a:off x="326475" y="1152475"/>
            <a:ext cx="4820700" cy="23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475" y="3789025"/>
            <a:ext cx="3653825" cy="74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2150" y="2505325"/>
            <a:ext cx="2981325" cy="153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4"/>
          <p:cNvSpPr txBox="1"/>
          <p:nvPr/>
        </p:nvSpPr>
        <p:spPr>
          <a:xfrm>
            <a:off x="438275" y="3543775"/>
            <a:ext cx="1091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Source: </a:t>
            </a:r>
            <a:r>
              <a:rPr lang="en-GB" sz="1000" u="sng">
                <a:solidFill>
                  <a:schemeClr val="hlink"/>
                </a:solidFill>
                <a:hlinkClick r:id="rId6"/>
              </a:rPr>
              <a:t>Link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Self-Attention</a:t>
            </a:r>
            <a:endParaRPr/>
          </a:p>
        </p:txBody>
      </p:sp>
      <p:pic>
        <p:nvPicPr>
          <p:cNvPr id="229" name="Google Shape;22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9738" y="1017725"/>
            <a:ext cx="6824525" cy="38209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0" name="Google Shape;230;p35"/>
          <p:cNvSpPr txBox="1"/>
          <p:nvPr/>
        </p:nvSpPr>
        <p:spPr>
          <a:xfrm>
            <a:off x="1213000" y="4438225"/>
            <a:ext cx="1091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Source: </a:t>
            </a:r>
            <a:r>
              <a:rPr lang="en-GB" sz="1000" u="sng">
                <a:solidFill>
                  <a:schemeClr val="hlink"/>
                </a:solidFill>
                <a:hlinkClick r:id="rId4"/>
              </a:rPr>
              <a:t>Link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Self-Attention (Decoder)</a:t>
            </a:r>
            <a:endParaRPr/>
          </a:p>
        </p:txBody>
      </p:sp>
      <p:pic>
        <p:nvPicPr>
          <p:cNvPr id="236" name="Google Shape;236;p36"/>
          <p:cNvPicPr preferRelativeResize="0"/>
          <p:nvPr/>
        </p:nvPicPr>
        <p:blipFill rotWithShape="1">
          <a:blip r:embed="rId3">
            <a:alphaModFix/>
          </a:blip>
          <a:srcRect b="5722" l="47229" r="9169" t="0"/>
          <a:stretch/>
        </p:blipFill>
        <p:spPr>
          <a:xfrm>
            <a:off x="5860850" y="100425"/>
            <a:ext cx="1843625" cy="484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175" y="1069700"/>
            <a:ext cx="45720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6"/>
          <p:cNvSpPr txBox="1"/>
          <p:nvPr/>
        </p:nvSpPr>
        <p:spPr>
          <a:xfrm>
            <a:off x="267175" y="4779275"/>
            <a:ext cx="832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Source:</a:t>
            </a:r>
            <a:r>
              <a:rPr lang="en-GB" sz="800" u="sng">
                <a:solidFill>
                  <a:schemeClr val="hlink"/>
                </a:solidFill>
                <a:hlinkClick r:id="rId5"/>
              </a:rPr>
              <a:t>Link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7"/>
          <p:cNvSpPr txBox="1"/>
          <p:nvPr>
            <p:ph idx="1" type="body"/>
          </p:nvPr>
        </p:nvSpPr>
        <p:spPr>
          <a:xfrm>
            <a:off x="5817825" y="1152475"/>
            <a:ext cx="3014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 </a:t>
            </a:r>
            <a:r>
              <a:rPr lang="en-GB"/>
              <a:t>prevent the decoder from looking at future tokens, you apply a look ahead mask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This masking is the only difference in how the attention scores are calculated in the first multi-headed attention layer.</a:t>
            </a:r>
            <a:endParaRPr/>
          </a:p>
        </p:txBody>
      </p:sp>
      <p:sp>
        <p:nvSpPr>
          <p:cNvPr id="244" name="Google Shape;244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Self-Attention (Decoder)</a:t>
            </a:r>
            <a:endParaRPr/>
          </a:p>
        </p:txBody>
      </p:sp>
      <p:pic>
        <p:nvPicPr>
          <p:cNvPr id="245" name="Google Shape;24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03425"/>
            <a:ext cx="5477425" cy="20996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7"/>
          <p:cNvSpPr txBox="1"/>
          <p:nvPr/>
        </p:nvSpPr>
        <p:spPr>
          <a:xfrm>
            <a:off x="311700" y="3452150"/>
            <a:ext cx="832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Source:</a:t>
            </a:r>
            <a:r>
              <a:rPr lang="en-GB" sz="800" u="sng">
                <a:solidFill>
                  <a:schemeClr val="hlink"/>
                </a:solidFill>
                <a:hlinkClick r:id="rId4"/>
              </a:rPr>
              <a:t>Link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Self-Attention(Decoder)</a:t>
            </a:r>
            <a:endParaRPr/>
          </a:p>
        </p:txBody>
      </p:sp>
      <p:pic>
        <p:nvPicPr>
          <p:cNvPr id="252" name="Google Shape;25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0950" y="1152475"/>
            <a:ext cx="5070125" cy="254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8"/>
          <p:cNvSpPr txBox="1"/>
          <p:nvPr/>
        </p:nvSpPr>
        <p:spPr>
          <a:xfrm>
            <a:off x="430950" y="3836350"/>
            <a:ext cx="832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Source:</a:t>
            </a:r>
            <a:r>
              <a:rPr lang="en-GB" sz="800" u="sng">
                <a:solidFill>
                  <a:schemeClr val="hlink"/>
                </a:solidFill>
                <a:hlinkClick r:id="rId4"/>
              </a:rPr>
              <a:t>Link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54" name="Google Shape;254;p38"/>
          <p:cNvSpPr txBox="1"/>
          <p:nvPr/>
        </p:nvSpPr>
        <p:spPr>
          <a:xfrm>
            <a:off x="5767625" y="1152475"/>
            <a:ext cx="3185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And the rest is the same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Results </a:t>
            </a:r>
            <a:endParaRPr/>
          </a:p>
        </p:txBody>
      </p:sp>
      <p:sp>
        <p:nvSpPr>
          <p:cNvPr id="260" name="Google Shape;260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Li</a:t>
            </a:r>
            <a:r>
              <a:rPr lang="en-GB" u="sng">
                <a:solidFill>
                  <a:schemeClr val="hlink"/>
                </a:solidFill>
                <a:hlinkClick r:id="rId4"/>
              </a:rPr>
              <a:t>nk</a:t>
            </a:r>
            <a:endParaRPr/>
          </a:p>
        </p:txBody>
      </p:sp>
      <p:pic>
        <p:nvPicPr>
          <p:cNvPr id="261" name="Google Shape;26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2710734" y="73700"/>
            <a:ext cx="454033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Current LLMs</a:t>
            </a:r>
            <a:endParaRPr/>
          </a:p>
        </p:txBody>
      </p:sp>
      <p:sp>
        <p:nvSpPr>
          <p:cNvPr id="267" name="Google Shape;267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BERT: Encoder only architecture, Bidirectional model, WordPiece tokenization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ChatGPT: </a:t>
            </a:r>
            <a:r>
              <a:rPr lang="en-GB"/>
              <a:t>Decoder only architecture, Byte-Pair encoding(BPE)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Gemini: Decoder only architecture, </a:t>
            </a:r>
            <a:r>
              <a:rPr lang="en-GB"/>
              <a:t>WordPiece tokenization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1"/>
          <p:cNvSpPr txBox="1"/>
          <p:nvPr>
            <p:ph type="title"/>
          </p:nvPr>
        </p:nvSpPr>
        <p:spPr>
          <a:xfrm>
            <a:off x="3110250" y="1678900"/>
            <a:ext cx="2923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775" y="1123238"/>
            <a:ext cx="6713149" cy="28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383775" y="4158900"/>
            <a:ext cx="868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Source:</a:t>
            </a:r>
            <a:r>
              <a:rPr lang="en-GB" sz="800" u="sng">
                <a:solidFill>
                  <a:schemeClr val="hlink"/>
                </a:solidFill>
                <a:hlinkClick r:id="rId4"/>
              </a:rPr>
              <a:t>Link</a:t>
            </a:r>
            <a:endParaRPr sz="800">
              <a:solidFill>
                <a:schemeClr val="dk2"/>
              </a:solidFill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9324" y="1123250"/>
            <a:ext cx="1742276" cy="3118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</a:t>
            </a: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6"/>
            <a:ext cx="8243750" cy="317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</a:t>
            </a:r>
            <a:endParaRPr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11700" y="1152475"/>
            <a:ext cx="4296300" cy="24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Google researchers released their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paper</a:t>
            </a:r>
            <a:r>
              <a:rPr lang="en-GB"/>
              <a:t> in 2017, that started it all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The Transformer uses </a:t>
            </a:r>
            <a:r>
              <a:rPr b="1" lang="en-GB"/>
              <a:t>Attention</a:t>
            </a:r>
            <a:r>
              <a:rPr lang="en-GB"/>
              <a:t> to understand the relationships between different elements in a sequence</a:t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4">
            <a:alphaModFix/>
          </a:blip>
          <a:srcRect b="2590" l="10309" r="8895" t="5867"/>
          <a:stretch/>
        </p:blipFill>
        <p:spPr>
          <a:xfrm>
            <a:off x="4648200" y="705000"/>
            <a:ext cx="4383825" cy="250452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2394550" y="3883200"/>
            <a:ext cx="48756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500">
                <a:solidFill>
                  <a:srgbClr val="202122"/>
                </a:solidFill>
                <a:highlight>
                  <a:srgbClr val="FFFFFF"/>
                </a:highlight>
                <a:latin typeface="Pinyon Script"/>
                <a:ea typeface="Pinyon Script"/>
                <a:cs typeface="Pinyon Script"/>
                <a:sym typeface="Pinyon Script"/>
              </a:rPr>
              <a:t>"</a:t>
            </a:r>
            <a:r>
              <a:rPr i="1" lang="en-GB" sz="1500">
                <a:solidFill>
                  <a:srgbClr val="20212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 word is characterized by the company it keeps"</a:t>
            </a:r>
            <a:r>
              <a:rPr lang="en-GB" sz="1500">
                <a:solidFill>
                  <a:srgbClr val="202122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endParaRPr sz="1500">
              <a:solidFill>
                <a:srgbClr val="202122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02122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-GB" sz="1300">
                <a:solidFill>
                  <a:srgbClr val="202122"/>
                </a:solidFill>
                <a:highlight>
                  <a:srgbClr val="FFFFFF"/>
                </a:highlight>
              </a:rPr>
              <a:t> </a:t>
            </a:r>
            <a:r>
              <a:rPr lang="en-GB" sz="130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hlinkClick r:id="rId5"/>
              </a:rPr>
              <a:t>John Rupert Firth</a:t>
            </a:r>
            <a:r>
              <a:rPr lang="en-GB" sz="1300">
                <a:solidFill>
                  <a:srgbClr val="202122"/>
                </a:solidFill>
                <a:highlight>
                  <a:srgbClr val="FFFFFF"/>
                </a:highlight>
              </a:rPr>
              <a:t>,1957</a:t>
            </a:r>
            <a:endParaRPr sz="1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Before Transformers </a:t>
            </a: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44588"/>
            <a:ext cx="8296372" cy="346172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311700" y="4559875"/>
            <a:ext cx="901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dk2"/>
                </a:solidFill>
              </a:rPr>
              <a:t>Source: </a:t>
            </a:r>
            <a:r>
              <a:rPr lang="en-GB" sz="600" u="sng">
                <a:solidFill>
                  <a:schemeClr val="hlink"/>
                </a:solidFill>
                <a:hlinkClick r:id="rId4"/>
              </a:rPr>
              <a:t>Medium</a:t>
            </a:r>
            <a:endParaRPr sz="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Before</a:t>
            </a:r>
            <a:r>
              <a:rPr lang="en-GB"/>
              <a:t> Transformers</a:t>
            </a:r>
            <a:endParaRPr/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311700" y="1152475"/>
            <a:ext cx="8520600" cy="3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Word2Vec</a:t>
            </a:r>
            <a:r>
              <a:rPr lang="en-GB"/>
              <a:t> (2013)</a:t>
            </a:r>
            <a:r>
              <a:rPr lang="en-GB"/>
              <a:t> introduced vector representation of words that capture meaning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Recurrent Neural Networks (RNNs)(2014) – Introduced sequence learning, but suffered from vanishing gradients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Long Short-Term Memory (LSTM) &amp; GRU (2015) – Improved RNNs by addressing long-range dependencies.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Seq2Seq Models &amp; Attention (2017) – Attention mechanisms helped improve </a:t>
            </a:r>
            <a:r>
              <a:rPr lang="en-GB"/>
              <a:t>machine </a:t>
            </a:r>
            <a:r>
              <a:rPr lang="en-GB"/>
              <a:t>translation.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Embedding</a:t>
            </a:r>
            <a:endParaRPr/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1152475"/>
            <a:ext cx="2365200" cy="28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Essentially model’s way to represent the word in an orderly manner in high </a:t>
            </a:r>
            <a:r>
              <a:rPr lang="en-GB"/>
              <a:t>dimensional space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Word2vec used Continuous bag of words (CBOW) and Continuous skip gram</a:t>
            </a: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9575" y="661263"/>
            <a:ext cx="5316377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/>
          <p:nvPr/>
        </p:nvSpPr>
        <p:spPr>
          <a:xfrm>
            <a:off x="624750" y="4269175"/>
            <a:ext cx="111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Demo Link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Embedding</a:t>
            </a: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500" y="1157900"/>
            <a:ext cx="7143000" cy="3457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4" name="Google Shape;114;p21"/>
          <p:cNvSpPr txBox="1"/>
          <p:nvPr/>
        </p:nvSpPr>
        <p:spPr>
          <a:xfrm>
            <a:off x="1068875" y="4648525"/>
            <a:ext cx="753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Source: </a:t>
            </a:r>
            <a:r>
              <a:rPr lang="en-GB" sz="800" u="sng">
                <a:solidFill>
                  <a:schemeClr val="hlink"/>
                </a:solidFill>
                <a:hlinkClick r:id="rId4"/>
              </a:rPr>
              <a:t>Link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